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"/>
  </p:handoutMasterIdLst>
  <p:sldIdLst>
    <p:sldId id="259" r:id="rId2"/>
    <p:sldId id="257" r:id="rId3"/>
  </p:sldIdLst>
  <p:sldSz cx="9906000" cy="6858000" type="A4"/>
  <p:notesSz cx="6797675" cy="992822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EF2"/>
    <a:srgbClr val="66FF99"/>
    <a:srgbClr val="99FF99"/>
    <a:srgbClr val="99FFCC"/>
    <a:srgbClr val="66FFCC"/>
    <a:srgbClr val="99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-1356" y="-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66" tIns="45733" rIns="91466" bIns="457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66" tIns="45733" rIns="91466" bIns="457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66" tIns="45733" rIns="91466" bIns="457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66" tIns="45733" rIns="91466" bIns="457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3D6AA04-1D5A-406A-BDD0-298487BB145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15585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EE9A3-BEBC-476E-8C04-CDF8B6C39C4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5105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68522-1E0D-431F-87BA-939F2BD3C08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3410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2BDB1-C78F-4E6B-A178-E5BF9431E53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190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00C35-D815-4893-9563-58DE805E0D2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5646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9CF53-E6F3-4412-B862-00D2079BF05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7162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8AA2C-52C1-43F1-9C47-E0BCFF9F305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7725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76613-7C92-4777-907C-F89BD9AB7C6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946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2B9AB-D7C5-46AE-9F29-A79BDB52941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2976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427D7-486C-4403-B1F1-725FF3D6CD9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0995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9C3B8-F80F-4D3D-BEE3-217897BB882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61687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3789B-4498-4EB0-96F3-A5F3CCE6040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3993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1BE1E231-1528-473D-9A42-18F8DCAA0FA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anose="020B0600070205080204" pitchFamily="34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anose="020B0600070205080204" pitchFamily="34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anose="020B0600070205080204" pitchFamily="34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anose="020B0600070205080204" pitchFamily="34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  <a:ea typeface="ＭＳ Ｐゴシック" panose="020B0600070205080204" pitchFamily="34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98"/>
          <p:cNvSpPr>
            <a:spLocks noChangeShapeType="1"/>
          </p:cNvSpPr>
          <p:nvPr/>
        </p:nvSpPr>
        <p:spPr bwMode="auto">
          <a:xfrm>
            <a:off x="304800" y="6019800"/>
            <a:ext cx="41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5" name="Line 215"/>
          <p:cNvSpPr>
            <a:spLocks noChangeShapeType="1"/>
          </p:cNvSpPr>
          <p:nvPr/>
        </p:nvSpPr>
        <p:spPr bwMode="auto">
          <a:xfrm>
            <a:off x="304800" y="6161921"/>
            <a:ext cx="41275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321" name="Text Box 273"/>
          <p:cNvSpPr txBox="1">
            <a:spLocks noChangeArrowheads="1"/>
          </p:cNvSpPr>
          <p:nvPr/>
        </p:nvSpPr>
        <p:spPr bwMode="auto">
          <a:xfrm>
            <a:off x="238286" y="5726670"/>
            <a:ext cx="4238304" cy="79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pt-BR" altLang="pt-BR" sz="7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LEGENDA:</a:t>
            </a:r>
            <a:r>
              <a:rPr lang="pt-BR" altLang="pt-BR" sz="700" b="1" u="sng" dirty="0" smtClean="0"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altLang="pt-BR" sz="800" b="1" u="sng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 altLang="pt-BR" sz="700" b="1" dirty="0" smtClean="0">
                <a:latin typeface="Arial" panose="020B0604020202020204" pitchFamily="34" charset="0"/>
              </a:rPr>
              <a:t>                  Requisito Forte: </a:t>
            </a:r>
            <a:r>
              <a:rPr lang="pt-BR" altLang="pt-BR" sz="700" dirty="0" smtClean="0">
                <a:latin typeface="Arial" panose="020B0604020202020204" pitchFamily="34" charset="0"/>
              </a:rPr>
              <a:t>Exige aprovação para cursar as disciplinas seguintes.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altLang="pt-BR" sz="4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 altLang="pt-BR" sz="700" dirty="0" smtClean="0">
                <a:latin typeface="Arial" panose="020B0604020202020204" pitchFamily="34" charset="0"/>
              </a:rPr>
              <a:t>                </a:t>
            </a:r>
            <a:r>
              <a:rPr lang="pt-BR" altLang="pt-BR" sz="700" b="1" dirty="0" smtClean="0">
                <a:latin typeface="Arial" panose="020B0604020202020204" pitchFamily="34" charset="0"/>
              </a:rPr>
              <a:t>  Disciplina Conjunto:</a:t>
            </a:r>
            <a:r>
              <a:rPr lang="pt-BR" altLang="pt-BR" sz="700" dirty="0" smtClean="0">
                <a:latin typeface="Arial" panose="020B0604020202020204" pitchFamily="34" charset="0"/>
              </a:rPr>
              <a:t> Exige matrícula simultânea e avaliação em separado.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altLang="pt-BR" sz="700" b="1" dirty="0" smtClean="0">
                <a:latin typeface="Arial" panose="020B0604020202020204" pitchFamily="34" charset="0"/>
              </a:rPr>
              <a:t>(   )</a:t>
            </a:r>
            <a:r>
              <a:rPr lang="pt-BR" altLang="pt-BR" sz="700" dirty="0" smtClean="0">
                <a:latin typeface="Arial" panose="020B0604020202020204" pitchFamily="34" charset="0"/>
              </a:rPr>
              <a:t> - créditos da disciplina       </a:t>
            </a:r>
            <a:r>
              <a:rPr lang="pt-BR" altLang="pt-BR" sz="700" b="1" dirty="0" smtClean="0">
                <a:latin typeface="Arial" panose="020B0604020202020204" pitchFamily="34" charset="0"/>
              </a:rPr>
              <a:t>T</a:t>
            </a:r>
            <a:r>
              <a:rPr lang="pt-BR" altLang="pt-BR" sz="700" dirty="0" smtClean="0">
                <a:latin typeface="Arial" panose="020B0604020202020204" pitchFamily="34" charset="0"/>
              </a:rPr>
              <a:t> - Teoria      </a:t>
            </a:r>
            <a:r>
              <a:rPr lang="pt-BR" altLang="pt-BR" sz="700" b="1" dirty="0" smtClean="0">
                <a:latin typeface="Arial" panose="020B0604020202020204" pitchFamily="34" charset="0"/>
              </a:rPr>
              <a:t>L</a:t>
            </a:r>
            <a:r>
              <a:rPr lang="pt-BR" altLang="pt-BR" sz="700" dirty="0" smtClean="0">
                <a:latin typeface="Arial" panose="020B0604020202020204" pitchFamily="34" charset="0"/>
              </a:rPr>
              <a:t> - Laboratório        </a:t>
            </a:r>
            <a:r>
              <a:rPr lang="pt-BR" altLang="pt-BR" sz="700" b="1" dirty="0" smtClean="0">
                <a:latin typeface="Arial" panose="020B0604020202020204" pitchFamily="34" charset="0"/>
              </a:rPr>
              <a:t>A</a:t>
            </a:r>
            <a:r>
              <a:rPr lang="pt-BR" altLang="pt-BR" sz="700" dirty="0" smtClean="0">
                <a:latin typeface="Arial" panose="020B0604020202020204" pitchFamily="34" charset="0"/>
              </a:rPr>
              <a:t> - Atividade </a:t>
            </a:r>
            <a:r>
              <a:rPr lang="pt-BR" altLang="pt-BR" sz="1800" dirty="0" smtClean="0">
                <a:latin typeface="Arial" panose="020B0604020202020204" pitchFamily="34" charset="0"/>
              </a:rPr>
              <a:t> </a:t>
            </a:r>
            <a:r>
              <a:rPr lang="pt-BR" altLang="pt-BR" sz="700" dirty="0" smtClean="0"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3077" name="AutoShape 274"/>
          <p:cNvSpPr>
            <a:spLocks noChangeArrowheads="1"/>
          </p:cNvSpPr>
          <p:nvPr/>
        </p:nvSpPr>
        <p:spPr bwMode="auto">
          <a:xfrm>
            <a:off x="152400" y="5653088"/>
            <a:ext cx="3810000" cy="89376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078" name="AutoShape 275"/>
          <p:cNvSpPr>
            <a:spLocks noChangeArrowheads="1"/>
          </p:cNvSpPr>
          <p:nvPr/>
        </p:nvSpPr>
        <p:spPr bwMode="auto">
          <a:xfrm>
            <a:off x="4307381" y="5657850"/>
            <a:ext cx="1793875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324" name="Text Box 276"/>
          <p:cNvSpPr txBox="1">
            <a:spLocks noChangeArrowheads="1"/>
          </p:cNvSpPr>
          <p:nvPr/>
        </p:nvSpPr>
        <p:spPr bwMode="auto">
          <a:xfrm>
            <a:off x="4231181" y="5653088"/>
            <a:ext cx="18161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pt-BR" altLang="pt-BR" sz="9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Prazo para Conclusão:</a:t>
            </a:r>
          </a:p>
          <a:p>
            <a:pPr algn="ctr">
              <a:defRPr/>
            </a:pPr>
            <a:r>
              <a:rPr lang="pt-BR" altLang="pt-BR" sz="800" smtClean="0">
                <a:latin typeface="Arial" panose="020B0604020202020204" pitchFamily="34" charset="0"/>
              </a:rPr>
              <a:t>Ideal: 10 semestres</a:t>
            </a:r>
          </a:p>
          <a:p>
            <a:pPr algn="ctr">
              <a:lnSpc>
                <a:spcPct val="125000"/>
              </a:lnSpc>
              <a:defRPr/>
            </a:pPr>
            <a:r>
              <a:rPr lang="pt-BR" altLang="pt-BR" sz="800" smtClean="0">
                <a:latin typeface="Arial" panose="020B0604020202020204" pitchFamily="34" charset="0"/>
              </a:rPr>
              <a:t>Mínimo: 09 semestres</a:t>
            </a:r>
          </a:p>
          <a:p>
            <a:pPr algn="ctr">
              <a:lnSpc>
                <a:spcPct val="125000"/>
              </a:lnSpc>
              <a:defRPr/>
            </a:pPr>
            <a:r>
              <a:rPr lang="pt-BR" altLang="pt-BR" sz="800" smtClean="0">
                <a:latin typeface="Arial" panose="020B0604020202020204" pitchFamily="34" charset="0"/>
              </a:rPr>
              <a:t>Máximo: 15 semestres</a:t>
            </a: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0" y="-11113"/>
            <a:ext cx="9820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pt-BR" altLang="pt-BR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FLUXOGRAMA DO CURSO DE LICENCIATURA EM QUÍMICA </a:t>
            </a:r>
            <a:r>
              <a:rPr lang="pt-BR" altLang="pt-BR" sz="1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–</a:t>
            </a:r>
            <a:r>
              <a:rPr lang="pt-BR" altLang="pt-BR" sz="11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pt-BR" altLang="pt-BR" sz="1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NOTURNO – 46300/204 - </a:t>
            </a:r>
            <a:r>
              <a:rPr lang="pt-BR" altLang="pt-BR" sz="11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pt-BR" altLang="pt-BR" sz="11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2021)</a:t>
            </a:r>
            <a:endParaRPr lang="pt-BR" altLang="pt-BR" sz="1100" b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099" name="AutoShape 122"/>
          <p:cNvSpPr>
            <a:spLocks noChangeArrowheads="1"/>
          </p:cNvSpPr>
          <p:nvPr/>
        </p:nvSpPr>
        <p:spPr bwMode="auto">
          <a:xfrm>
            <a:off x="5136518" y="3038176"/>
            <a:ext cx="668338" cy="47148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00" name="Text Box 434"/>
          <p:cNvSpPr txBox="1">
            <a:spLocks noChangeArrowheads="1"/>
          </p:cNvSpPr>
          <p:nvPr/>
        </p:nvSpPr>
        <p:spPr bwMode="auto">
          <a:xfrm>
            <a:off x="593089" y="314496"/>
            <a:ext cx="3444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>
                <a:latin typeface="Arial" panose="020B0604020202020204" pitchFamily="34" charset="0"/>
              </a:rPr>
              <a:t>1º</a:t>
            </a:r>
          </a:p>
        </p:txBody>
      </p:sp>
      <p:sp>
        <p:nvSpPr>
          <p:cNvPr id="3101" name="Text Box 435"/>
          <p:cNvSpPr txBox="1">
            <a:spLocks noChangeArrowheads="1"/>
          </p:cNvSpPr>
          <p:nvPr/>
        </p:nvSpPr>
        <p:spPr bwMode="auto">
          <a:xfrm>
            <a:off x="1625999" y="316084"/>
            <a:ext cx="3444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>
                <a:latin typeface="Arial" panose="020B0604020202020204" pitchFamily="34" charset="0"/>
              </a:rPr>
              <a:t>2º</a:t>
            </a:r>
          </a:p>
        </p:txBody>
      </p:sp>
      <p:sp>
        <p:nvSpPr>
          <p:cNvPr id="3102" name="Text Box 436"/>
          <p:cNvSpPr txBox="1">
            <a:spLocks noChangeArrowheads="1"/>
          </p:cNvSpPr>
          <p:nvPr/>
        </p:nvSpPr>
        <p:spPr bwMode="auto">
          <a:xfrm>
            <a:off x="2681607" y="316084"/>
            <a:ext cx="3444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3º</a:t>
            </a:r>
          </a:p>
        </p:txBody>
      </p:sp>
      <p:sp>
        <p:nvSpPr>
          <p:cNvPr id="3103" name="Text Box 437"/>
          <p:cNvSpPr txBox="1">
            <a:spLocks noChangeArrowheads="1"/>
          </p:cNvSpPr>
          <p:nvPr/>
        </p:nvSpPr>
        <p:spPr bwMode="auto">
          <a:xfrm>
            <a:off x="3567892" y="316084"/>
            <a:ext cx="3444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4º</a:t>
            </a:r>
          </a:p>
        </p:txBody>
      </p:sp>
      <p:sp>
        <p:nvSpPr>
          <p:cNvPr id="3104" name="Text Box 438"/>
          <p:cNvSpPr txBox="1">
            <a:spLocks noChangeArrowheads="1"/>
          </p:cNvSpPr>
          <p:nvPr/>
        </p:nvSpPr>
        <p:spPr bwMode="auto">
          <a:xfrm>
            <a:off x="4422054" y="316084"/>
            <a:ext cx="3444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5º</a:t>
            </a:r>
          </a:p>
        </p:txBody>
      </p:sp>
      <p:sp>
        <p:nvSpPr>
          <p:cNvPr id="3105" name="Text Box 439"/>
          <p:cNvSpPr txBox="1">
            <a:spLocks noChangeArrowheads="1"/>
          </p:cNvSpPr>
          <p:nvPr/>
        </p:nvSpPr>
        <p:spPr bwMode="auto">
          <a:xfrm>
            <a:off x="5303320" y="316084"/>
            <a:ext cx="3444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6º</a:t>
            </a:r>
          </a:p>
        </p:txBody>
      </p:sp>
      <p:sp>
        <p:nvSpPr>
          <p:cNvPr id="3106" name="Text Box 440"/>
          <p:cNvSpPr txBox="1">
            <a:spLocks noChangeArrowheads="1"/>
          </p:cNvSpPr>
          <p:nvPr/>
        </p:nvSpPr>
        <p:spPr bwMode="auto">
          <a:xfrm>
            <a:off x="6245658" y="316084"/>
            <a:ext cx="3444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7º</a:t>
            </a:r>
          </a:p>
        </p:txBody>
      </p:sp>
      <p:sp>
        <p:nvSpPr>
          <p:cNvPr id="3107" name="Text Box 441"/>
          <p:cNvSpPr txBox="1">
            <a:spLocks noChangeArrowheads="1"/>
          </p:cNvSpPr>
          <p:nvPr/>
        </p:nvSpPr>
        <p:spPr bwMode="auto">
          <a:xfrm>
            <a:off x="7144847" y="316084"/>
            <a:ext cx="3444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8º</a:t>
            </a:r>
          </a:p>
        </p:txBody>
      </p:sp>
      <p:sp>
        <p:nvSpPr>
          <p:cNvPr id="3110" name="Line 125"/>
          <p:cNvSpPr>
            <a:spLocks noChangeShapeType="1"/>
          </p:cNvSpPr>
          <p:nvPr/>
        </p:nvSpPr>
        <p:spPr bwMode="auto">
          <a:xfrm flipV="1">
            <a:off x="2813259" y="2900057"/>
            <a:ext cx="4540876" cy="36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14" name="AutoShape 100"/>
          <p:cNvSpPr>
            <a:spLocks noChangeArrowheads="1"/>
          </p:cNvSpPr>
          <p:nvPr/>
        </p:nvSpPr>
        <p:spPr bwMode="auto">
          <a:xfrm>
            <a:off x="5115212" y="1582864"/>
            <a:ext cx="728663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16" name="AutoShape 122"/>
          <p:cNvSpPr>
            <a:spLocks noChangeArrowheads="1"/>
          </p:cNvSpPr>
          <p:nvPr/>
        </p:nvSpPr>
        <p:spPr bwMode="auto">
          <a:xfrm>
            <a:off x="7034998" y="2224375"/>
            <a:ext cx="666750" cy="55086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20" name="Text Box 441"/>
          <p:cNvSpPr txBox="1">
            <a:spLocks noChangeArrowheads="1"/>
          </p:cNvSpPr>
          <p:nvPr/>
        </p:nvSpPr>
        <p:spPr bwMode="auto">
          <a:xfrm>
            <a:off x="8110801" y="316084"/>
            <a:ext cx="3444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9º</a:t>
            </a:r>
          </a:p>
        </p:txBody>
      </p:sp>
      <p:sp>
        <p:nvSpPr>
          <p:cNvPr id="3121" name="Text Box 441"/>
          <p:cNvSpPr txBox="1">
            <a:spLocks noChangeArrowheads="1"/>
          </p:cNvSpPr>
          <p:nvPr/>
        </p:nvSpPr>
        <p:spPr bwMode="auto">
          <a:xfrm>
            <a:off x="8996972" y="316084"/>
            <a:ext cx="4746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1000" dirty="0">
                <a:latin typeface="Arial" panose="020B0604020202020204" pitchFamily="34" charset="0"/>
              </a:rPr>
              <a:t>10º</a:t>
            </a:r>
          </a:p>
        </p:txBody>
      </p:sp>
      <p:sp>
        <p:nvSpPr>
          <p:cNvPr id="3163" name="Line 231"/>
          <p:cNvSpPr>
            <a:spLocks noChangeShapeType="1"/>
          </p:cNvSpPr>
          <p:nvPr/>
        </p:nvSpPr>
        <p:spPr bwMode="auto">
          <a:xfrm flipV="1">
            <a:off x="5873908" y="3778999"/>
            <a:ext cx="2022983" cy="3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87" name="Line 293"/>
          <p:cNvSpPr>
            <a:spLocks noChangeShapeType="1"/>
          </p:cNvSpPr>
          <p:nvPr/>
        </p:nvSpPr>
        <p:spPr bwMode="auto">
          <a:xfrm flipV="1">
            <a:off x="7354135" y="2775536"/>
            <a:ext cx="4722" cy="124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99" name="Line 324"/>
          <p:cNvSpPr>
            <a:spLocks noChangeShapeType="1"/>
          </p:cNvSpPr>
          <p:nvPr/>
        </p:nvSpPr>
        <p:spPr bwMode="auto">
          <a:xfrm flipV="1">
            <a:off x="4048151" y="4881054"/>
            <a:ext cx="5237337" cy="6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35" name="Text Box 123"/>
          <p:cNvSpPr txBox="1">
            <a:spLocks noChangeArrowheads="1"/>
          </p:cNvSpPr>
          <p:nvPr/>
        </p:nvSpPr>
        <p:spPr bwMode="auto">
          <a:xfrm>
            <a:off x="5111954" y="3037715"/>
            <a:ext cx="717466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QBQ1252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Bioquímica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Metabólica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latin typeface="Arial" panose="020B0604020202020204" pitchFamily="34" charset="0"/>
              </a:rPr>
              <a:t>4T+1A</a:t>
            </a:r>
            <a:r>
              <a:rPr lang="pt-BR" altLang="pt-BR" sz="600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237" name="Text Box 28"/>
          <p:cNvSpPr txBox="1">
            <a:spLocks noChangeArrowheads="1"/>
          </p:cNvSpPr>
          <p:nvPr/>
        </p:nvSpPr>
        <p:spPr bwMode="auto">
          <a:xfrm>
            <a:off x="5019962" y="1582402"/>
            <a:ext cx="909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QFL1444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Físico-Química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Experimental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(4L+1A)</a:t>
            </a:r>
          </a:p>
        </p:txBody>
      </p:sp>
      <p:sp>
        <p:nvSpPr>
          <p:cNvPr id="3241" name="Text Box 34"/>
          <p:cNvSpPr txBox="1">
            <a:spLocks noChangeArrowheads="1"/>
          </p:cNvSpPr>
          <p:nvPr/>
        </p:nvSpPr>
        <p:spPr bwMode="auto">
          <a:xfrm>
            <a:off x="6973849" y="2222412"/>
            <a:ext cx="812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QFL1423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Orgânica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Experimental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(8L+2A)</a:t>
            </a:r>
          </a:p>
        </p:txBody>
      </p:sp>
      <p:sp>
        <p:nvSpPr>
          <p:cNvPr id="3256" name="Rectangle 369"/>
          <p:cNvSpPr>
            <a:spLocks noChangeArrowheads="1"/>
          </p:cNvSpPr>
          <p:nvPr/>
        </p:nvSpPr>
        <p:spPr bwMode="auto">
          <a:xfrm>
            <a:off x="6480808" y="5699761"/>
            <a:ext cx="215900" cy="13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257" name="Text Box 370"/>
          <p:cNvSpPr txBox="1">
            <a:spLocks noChangeArrowheads="1"/>
          </p:cNvSpPr>
          <p:nvPr/>
        </p:nvSpPr>
        <p:spPr bwMode="auto">
          <a:xfrm>
            <a:off x="6652258" y="5661661"/>
            <a:ext cx="120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Núcleo Geral – (100)</a:t>
            </a:r>
            <a:endParaRPr lang="pt-BR" altLang="pt-BR" sz="2400"/>
          </a:p>
        </p:txBody>
      </p:sp>
      <p:sp>
        <p:nvSpPr>
          <p:cNvPr id="3260" name="Rectangle 373"/>
          <p:cNvSpPr>
            <a:spLocks noChangeArrowheads="1"/>
          </p:cNvSpPr>
          <p:nvPr/>
        </p:nvSpPr>
        <p:spPr bwMode="auto">
          <a:xfrm>
            <a:off x="6487158" y="5963114"/>
            <a:ext cx="215900" cy="13970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261" name="Text Box 374"/>
          <p:cNvSpPr txBox="1">
            <a:spLocks noChangeArrowheads="1"/>
          </p:cNvSpPr>
          <p:nvPr/>
        </p:nvSpPr>
        <p:spPr bwMode="auto">
          <a:xfrm>
            <a:off x="6652258" y="5925014"/>
            <a:ext cx="13589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Arial" panose="020B0604020202020204" pitchFamily="34" charset="0"/>
              </a:rPr>
              <a:t> Ênfase </a:t>
            </a:r>
            <a:r>
              <a:rPr lang="pt-BR" altLang="pt-BR" sz="800" dirty="0">
                <a:latin typeface="Arial" panose="020B0604020202020204" pitchFamily="34" charset="0"/>
              </a:rPr>
              <a:t>- </a:t>
            </a:r>
            <a:r>
              <a:rPr lang="pt-BR" altLang="pt-BR" sz="800" dirty="0" smtClean="0">
                <a:latin typeface="Arial" panose="020B0604020202020204" pitchFamily="34" charset="0"/>
              </a:rPr>
              <a:t>(204)</a:t>
            </a:r>
            <a:endParaRPr lang="pt-BR" altLang="pt-BR" sz="2400" dirty="0"/>
          </a:p>
        </p:txBody>
      </p:sp>
      <p:sp>
        <p:nvSpPr>
          <p:cNvPr id="167" name="Line 200"/>
          <p:cNvSpPr>
            <a:spLocks noChangeShapeType="1"/>
          </p:cNvSpPr>
          <p:nvPr/>
        </p:nvSpPr>
        <p:spPr bwMode="auto">
          <a:xfrm flipH="1">
            <a:off x="5469776" y="2899429"/>
            <a:ext cx="2090" cy="1334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2" name="AutoShape 216"/>
          <p:cNvSpPr>
            <a:spLocks noChangeArrowheads="1"/>
          </p:cNvSpPr>
          <p:nvPr/>
        </p:nvSpPr>
        <p:spPr bwMode="auto">
          <a:xfrm>
            <a:off x="1377705" y="4167389"/>
            <a:ext cx="736600" cy="696913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73" name="Text Box 27"/>
          <p:cNvSpPr txBox="1">
            <a:spLocks noChangeArrowheads="1"/>
          </p:cNvSpPr>
          <p:nvPr/>
        </p:nvSpPr>
        <p:spPr bwMode="auto">
          <a:xfrm>
            <a:off x="1371355" y="4154689"/>
            <a:ext cx="779463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>
                <a:solidFill>
                  <a:srgbClr val="000000"/>
                </a:solidFill>
                <a:latin typeface="Arial" panose="020B0604020202020204" pitchFamily="34" charset="0"/>
              </a:rPr>
              <a:t>EDF0285 ou EDF0287 ou EDF0289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Introdução aos Estudos da Educação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174" name="AutoShape 89"/>
          <p:cNvSpPr>
            <a:spLocks noChangeArrowheads="1"/>
          </p:cNvSpPr>
          <p:nvPr/>
        </p:nvSpPr>
        <p:spPr bwMode="auto">
          <a:xfrm>
            <a:off x="2426118" y="4415655"/>
            <a:ext cx="722312" cy="537057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75" name="Text Box 27"/>
          <p:cNvSpPr txBox="1">
            <a:spLocks noChangeArrowheads="1"/>
          </p:cNvSpPr>
          <p:nvPr/>
        </p:nvSpPr>
        <p:spPr bwMode="auto">
          <a:xfrm>
            <a:off x="2361860" y="4337538"/>
            <a:ext cx="85341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QFL4705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Atividades Teórico-Práticas de Aprofundamento 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(2A)</a:t>
            </a:r>
          </a:p>
        </p:txBody>
      </p:sp>
      <p:sp>
        <p:nvSpPr>
          <p:cNvPr id="176" name="AutoShape 216"/>
          <p:cNvSpPr>
            <a:spLocks noChangeArrowheads="1"/>
          </p:cNvSpPr>
          <p:nvPr/>
        </p:nvSpPr>
        <p:spPr bwMode="auto">
          <a:xfrm>
            <a:off x="3398006" y="4478938"/>
            <a:ext cx="650146" cy="529672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77" name="Text Box 19"/>
          <p:cNvSpPr txBox="1">
            <a:spLocks noChangeArrowheads="1"/>
          </p:cNvSpPr>
          <p:nvPr/>
        </p:nvSpPr>
        <p:spPr bwMode="auto">
          <a:xfrm>
            <a:off x="3409487" y="4481612"/>
            <a:ext cx="61908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QFL1701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Introdução ao Ensino de  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4T+3A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78" name="Text Box 372"/>
          <p:cNvSpPr txBox="1">
            <a:spLocks noChangeArrowheads="1"/>
          </p:cNvSpPr>
          <p:nvPr/>
        </p:nvSpPr>
        <p:spPr bwMode="auto">
          <a:xfrm>
            <a:off x="5074146" y="3604011"/>
            <a:ext cx="849313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QFL1702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Instrumentação para o Ensino de Química I (Fundamentos)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latin typeface="Arial" panose="020B0604020202020204" pitchFamily="34" charset="0"/>
              </a:rPr>
              <a:t>4T+3A</a:t>
            </a:r>
            <a:r>
              <a:rPr lang="pt-BR" altLang="pt-BR" sz="600" dirty="0">
                <a:latin typeface="Arial" panose="020B0604020202020204" pitchFamily="34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dirty="0">
              <a:latin typeface="Arial" panose="020B0604020202020204" pitchFamily="34" charset="0"/>
            </a:endParaRPr>
          </a:p>
        </p:txBody>
      </p:sp>
      <p:sp>
        <p:nvSpPr>
          <p:cNvPr id="179" name="AutoShape 216"/>
          <p:cNvSpPr>
            <a:spLocks noChangeArrowheads="1"/>
          </p:cNvSpPr>
          <p:nvPr/>
        </p:nvSpPr>
        <p:spPr bwMode="auto">
          <a:xfrm>
            <a:off x="5144034" y="3587959"/>
            <a:ext cx="714823" cy="66675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81" name="Text Box 372"/>
          <p:cNvSpPr txBox="1">
            <a:spLocks noChangeArrowheads="1"/>
          </p:cNvSpPr>
          <p:nvPr/>
        </p:nvSpPr>
        <p:spPr bwMode="auto">
          <a:xfrm>
            <a:off x="6969126" y="723099"/>
            <a:ext cx="7318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4 Créditos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 Disciplinas Optativas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Livres</a:t>
            </a:r>
          </a:p>
        </p:txBody>
      </p:sp>
      <p:sp>
        <p:nvSpPr>
          <p:cNvPr id="182" name="Text Box 372"/>
          <p:cNvSpPr txBox="1">
            <a:spLocks noChangeArrowheads="1"/>
          </p:cNvSpPr>
          <p:nvPr/>
        </p:nvSpPr>
        <p:spPr bwMode="auto">
          <a:xfrm>
            <a:off x="8809789" y="1401089"/>
            <a:ext cx="8255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4 Créditos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 Disciplinas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Eletivas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(Natureza </a:t>
            </a:r>
            <a:r>
              <a:rPr lang="pt-BR" altLang="pt-BR" sz="600" b="1" dirty="0" smtClean="0">
                <a:latin typeface="Arial" panose="020B0604020202020204" pitchFamily="34" charset="0"/>
              </a:rPr>
              <a:t>Pedagógicas)</a:t>
            </a:r>
            <a:endParaRPr lang="pt-BR" altLang="pt-BR" sz="600" dirty="0">
              <a:latin typeface="Arial" panose="020B0604020202020204" pitchFamily="34" charset="0"/>
            </a:endParaRPr>
          </a:p>
        </p:txBody>
      </p:sp>
      <p:sp>
        <p:nvSpPr>
          <p:cNvPr id="183" name="Text Box 372"/>
          <p:cNvSpPr txBox="1">
            <a:spLocks noChangeArrowheads="1"/>
          </p:cNvSpPr>
          <p:nvPr/>
        </p:nvSpPr>
        <p:spPr bwMode="auto">
          <a:xfrm>
            <a:off x="8778039" y="720052"/>
            <a:ext cx="825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>
                <a:latin typeface="Arial" panose="020B0604020202020204" pitchFamily="34" charset="0"/>
              </a:rPr>
              <a:t>4 Créditos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>
                <a:latin typeface="Arial" panose="020B0604020202020204" pitchFamily="34" charset="0"/>
              </a:rPr>
              <a:t> Disciplinas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>
                <a:latin typeface="Arial" panose="020B0604020202020204" pitchFamily="34" charset="0"/>
              </a:rPr>
              <a:t>Optativas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>
                <a:latin typeface="Arial" panose="020B0604020202020204" pitchFamily="34" charset="0"/>
              </a:rPr>
              <a:t>Livres</a:t>
            </a:r>
            <a:endParaRPr lang="pt-BR" altLang="pt-BR" sz="600">
              <a:latin typeface="Arial" panose="020B0604020202020204" pitchFamily="34" charset="0"/>
            </a:endParaRPr>
          </a:p>
        </p:txBody>
      </p:sp>
      <p:sp>
        <p:nvSpPr>
          <p:cNvPr id="184" name="Text Box 27"/>
          <p:cNvSpPr txBox="1">
            <a:spLocks noChangeArrowheads="1"/>
          </p:cNvSpPr>
          <p:nvPr/>
        </p:nvSpPr>
        <p:spPr bwMode="auto">
          <a:xfrm>
            <a:off x="5084646" y="669980"/>
            <a:ext cx="79851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EDF0290 ou EDF0292 ou </a:t>
            </a:r>
            <a:r>
              <a:rPr lang="pt-BR" altLang="pt-BR" sz="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EDF0296 </a:t>
            </a: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ou EDF0298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Psicologia da Educação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(4T+1A)</a:t>
            </a:r>
          </a:p>
        </p:txBody>
      </p:sp>
      <p:sp>
        <p:nvSpPr>
          <p:cNvPr id="185" name="AutoShape 99"/>
          <p:cNvSpPr>
            <a:spLocks noChangeArrowheads="1"/>
          </p:cNvSpPr>
          <p:nvPr/>
        </p:nvSpPr>
        <p:spPr bwMode="auto">
          <a:xfrm>
            <a:off x="5121159" y="682680"/>
            <a:ext cx="708025" cy="707049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86" name="AutoShape 122"/>
          <p:cNvSpPr>
            <a:spLocks noChangeArrowheads="1"/>
          </p:cNvSpPr>
          <p:nvPr/>
        </p:nvSpPr>
        <p:spPr bwMode="auto">
          <a:xfrm>
            <a:off x="6086216" y="1454025"/>
            <a:ext cx="665162" cy="5207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87" name="AutoShape 122"/>
          <p:cNvSpPr>
            <a:spLocks noChangeArrowheads="1"/>
          </p:cNvSpPr>
          <p:nvPr/>
        </p:nvSpPr>
        <p:spPr bwMode="auto">
          <a:xfrm>
            <a:off x="6071928" y="680827"/>
            <a:ext cx="665163" cy="5207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88" name="Text Box 372"/>
          <p:cNvSpPr txBox="1">
            <a:spLocks noChangeArrowheads="1"/>
          </p:cNvSpPr>
          <p:nvPr/>
        </p:nvSpPr>
        <p:spPr bwMode="auto">
          <a:xfrm>
            <a:off x="6084628" y="733215"/>
            <a:ext cx="617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>
                <a:latin typeface="Arial" panose="020B0604020202020204" pitchFamily="34" charset="0"/>
              </a:rPr>
              <a:t>EDM0402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>
                <a:latin typeface="Arial" panose="020B0604020202020204" pitchFamily="34" charset="0"/>
              </a:rPr>
              <a:t>Didática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>
                <a:latin typeface="Arial" panose="020B0604020202020204" pitchFamily="34" charset="0"/>
              </a:rPr>
              <a:t>(4T+1A)</a:t>
            </a:r>
          </a:p>
        </p:txBody>
      </p:sp>
      <p:sp>
        <p:nvSpPr>
          <p:cNvPr id="189" name="AutoShape 122"/>
          <p:cNvSpPr>
            <a:spLocks noChangeArrowheads="1"/>
          </p:cNvSpPr>
          <p:nvPr/>
        </p:nvSpPr>
        <p:spPr bwMode="auto">
          <a:xfrm>
            <a:off x="6998682" y="1454143"/>
            <a:ext cx="666750" cy="5207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90" name="AutoShape 122"/>
          <p:cNvSpPr>
            <a:spLocks noChangeArrowheads="1"/>
          </p:cNvSpPr>
          <p:nvPr/>
        </p:nvSpPr>
        <p:spPr bwMode="auto">
          <a:xfrm>
            <a:off x="7898219" y="1481130"/>
            <a:ext cx="715962" cy="522287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91" name="AutoShape 122"/>
          <p:cNvSpPr>
            <a:spLocks noChangeArrowheads="1"/>
          </p:cNvSpPr>
          <p:nvPr/>
        </p:nvSpPr>
        <p:spPr bwMode="auto">
          <a:xfrm>
            <a:off x="6983412" y="681029"/>
            <a:ext cx="666750" cy="5222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92" name="AutoShape 122"/>
          <p:cNvSpPr>
            <a:spLocks noChangeArrowheads="1"/>
          </p:cNvSpPr>
          <p:nvPr/>
        </p:nvSpPr>
        <p:spPr bwMode="auto">
          <a:xfrm>
            <a:off x="8879639" y="1418552"/>
            <a:ext cx="665162" cy="5207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93" name="AutoShape 122"/>
          <p:cNvSpPr>
            <a:spLocks noChangeArrowheads="1"/>
          </p:cNvSpPr>
          <p:nvPr/>
        </p:nvSpPr>
        <p:spPr bwMode="auto">
          <a:xfrm>
            <a:off x="8862176" y="693064"/>
            <a:ext cx="666750" cy="5207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94" name="Text Box 372"/>
          <p:cNvSpPr txBox="1">
            <a:spLocks noChangeArrowheads="1"/>
          </p:cNvSpPr>
          <p:nvPr/>
        </p:nvSpPr>
        <p:spPr bwMode="auto">
          <a:xfrm>
            <a:off x="6990745" y="1431918"/>
            <a:ext cx="6762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 EDM0432 </a:t>
            </a:r>
            <a:r>
              <a:rPr lang="pt-BR" altLang="pt-BR" sz="600" dirty="0">
                <a:latin typeface="Arial" panose="020B0604020202020204" pitchFamily="34" charset="0"/>
              </a:rPr>
              <a:t>Metodologia do Ensino de Química II (</a:t>
            </a:r>
            <a:r>
              <a:rPr lang="pt-BR" altLang="pt-BR" sz="600" dirty="0" smtClean="0">
                <a:latin typeface="Arial" panose="020B0604020202020204" pitchFamily="34" charset="0"/>
              </a:rPr>
              <a:t>4T+3A</a:t>
            </a:r>
            <a:r>
              <a:rPr lang="pt-BR" altLang="pt-BR" sz="600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95" name="Line 272"/>
          <p:cNvSpPr>
            <a:spLocks noChangeShapeType="1"/>
          </p:cNvSpPr>
          <p:nvPr/>
        </p:nvSpPr>
        <p:spPr bwMode="auto">
          <a:xfrm>
            <a:off x="6759315" y="1716425"/>
            <a:ext cx="25365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" name="Text Box 372"/>
          <p:cNvSpPr txBox="1">
            <a:spLocks noChangeArrowheads="1"/>
          </p:cNvSpPr>
          <p:nvPr/>
        </p:nvSpPr>
        <p:spPr bwMode="auto">
          <a:xfrm>
            <a:off x="5098592" y="2140910"/>
            <a:ext cx="76993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EDA0463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Política e Organização da Educação Básica no Brasil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latin typeface="Arial" panose="020B0604020202020204" pitchFamily="34" charset="0"/>
              </a:rPr>
              <a:t>4T+2A</a:t>
            </a:r>
            <a:r>
              <a:rPr lang="pt-BR" altLang="pt-BR" sz="600" dirty="0">
                <a:latin typeface="Arial" panose="020B0604020202020204" pitchFamily="34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dirty="0">
              <a:latin typeface="Arial" panose="020B0604020202020204" pitchFamily="34" charset="0"/>
            </a:endParaRPr>
          </a:p>
        </p:txBody>
      </p:sp>
      <p:sp>
        <p:nvSpPr>
          <p:cNvPr id="197" name="AutoShape 216"/>
          <p:cNvSpPr>
            <a:spLocks noChangeArrowheads="1"/>
          </p:cNvSpPr>
          <p:nvPr/>
        </p:nvSpPr>
        <p:spPr bwMode="auto">
          <a:xfrm>
            <a:off x="5123041" y="2148846"/>
            <a:ext cx="711200" cy="681038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98" name="AutoShape 216"/>
          <p:cNvSpPr>
            <a:spLocks noChangeArrowheads="1"/>
          </p:cNvSpPr>
          <p:nvPr/>
        </p:nvSpPr>
        <p:spPr bwMode="auto">
          <a:xfrm>
            <a:off x="7898219" y="671505"/>
            <a:ext cx="712787" cy="596521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199" name="Text Box 372"/>
          <p:cNvSpPr txBox="1">
            <a:spLocks noChangeArrowheads="1"/>
          </p:cNvSpPr>
          <p:nvPr/>
        </p:nvSpPr>
        <p:spPr bwMode="auto">
          <a:xfrm>
            <a:off x="7844933" y="749190"/>
            <a:ext cx="83661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EDM0685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Experimentação e </a:t>
            </a:r>
            <a:r>
              <a:rPr lang="pt-BR" altLang="pt-BR" sz="600" dirty="0" smtClean="0">
                <a:latin typeface="Arial" panose="020B0604020202020204" pitchFamily="34" charset="0"/>
              </a:rPr>
              <a:t>Modelagem</a:t>
            </a:r>
            <a:endParaRPr lang="pt-BR" altLang="pt-BR" sz="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(1T+2A)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dirty="0">
              <a:latin typeface="Arial" panose="020B0604020202020204" pitchFamily="34" charset="0"/>
            </a:endParaRPr>
          </a:p>
        </p:txBody>
      </p:sp>
      <p:sp>
        <p:nvSpPr>
          <p:cNvPr id="200" name="Text Box 372"/>
          <p:cNvSpPr txBox="1">
            <a:spLocks noChangeArrowheads="1"/>
          </p:cNvSpPr>
          <p:nvPr/>
        </p:nvSpPr>
        <p:spPr bwMode="auto">
          <a:xfrm>
            <a:off x="6049962" y="1431281"/>
            <a:ext cx="7445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EDM0431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Metodologia do Ensino de Química 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latin typeface="Arial" panose="020B0604020202020204" pitchFamily="34" charset="0"/>
              </a:rPr>
              <a:t>4T+3A</a:t>
            </a:r>
            <a:r>
              <a:rPr lang="pt-BR" altLang="pt-BR" sz="600" dirty="0">
                <a:latin typeface="Arial" panose="020B0604020202020204" pitchFamily="34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dirty="0">
              <a:latin typeface="Arial" panose="020B0604020202020204" pitchFamily="34" charset="0"/>
            </a:endParaRPr>
          </a:p>
        </p:txBody>
      </p:sp>
      <p:sp>
        <p:nvSpPr>
          <p:cNvPr id="201" name="Text Box 372"/>
          <p:cNvSpPr txBox="1">
            <a:spLocks noChangeArrowheads="1"/>
          </p:cNvSpPr>
          <p:nvPr/>
        </p:nvSpPr>
        <p:spPr bwMode="auto">
          <a:xfrm>
            <a:off x="7928295" y="1469863"/>
            <a:ext cx="65246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QFL1104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Temas Atuais da Pesquisa em Química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latin typeface="Arial" panose="020B0604020202020204" pitchFamily="34" charset="0"/>
              </a:rPr>
              <a:t>2T+2A)</a:t>
            </a:r>
            <a:endParaRPr lang="pt-BR" altLang="pt-BR" sz="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dirty="0">
              <a:latin typeface="Arial" panose="020B0604020202020204" pitchFamily="34" charset="0"/>
            </a:endParaRPr>
          </a:p>
        </p:txBody>
      </p:sp>
      <p:sp>
        <p:nvSpPr>
          <p:cNvPr id="202" name="Text Box 27"/>
          <p:cNvSpPr txBox="1">
            <a:spLocks noChangeArrowheads="1"/>
          </p:cNvSpPr>
          <p:nvPr/>
        </p:nvSpPr>
        <p:spPr bwMode="auto">
          <a:xfrm>
            <a:off x="6032872" y="2104848"/>
            <a:ext cx="8455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QFL4715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Atividades Teórico-Práticas de Aprofundamento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(2A)</a:t>
            </a:r>
          </a:p>
        </p:txBody>
      </p:sp>
      <p:sp>
        <p:nvSpPr>
          <p:cNvPr id="203" name="AutoShape 89"/>
          <p:cNvSpPr>
            <a:spLocks noChangeArrowheads="1"/>
          </p:cNvSpPr>
          <p:nvPr/>
        </p:nvSpPr>
        <p:spPr bwMode="auto">
          <a:xfrm>
            <a:off x="6086677" y="2162050"/>
            <a:ext cx="723030" cy="6223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204" name="Text Box 372"/>
          <p:cNvSpPr txBox="1">
            <a:spLocks noChangeArrowheads="1"/>
          </p:cNvSpPr>
          <p:nvPr/>
        </p:nvSpPr>
        <p:spPr bwMode="auto">
          <a:xfrm>
            <a:off x="8826473" y="4014132"/>
            <a:ext cx="8445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QFL1704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Instrumentação para o Ensino de Química III (Currículo e Planejamento)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 (</a:t>
            </a:r>
            <a:r>
              <a:rPr lang="pt-BR" altLang="pt-BR" sz="600" dirty="0" smtClean="0">
                <a:latin typeface="Arial" panose="020B0604020202020204" pitchFamily="34" charset="0"/>
              </a:rPr>
              <a:t>4T+4A</a:t>
            </a:r>
            <a:r>
              <a:rPr lang="pt-BR" altLang="pt-BR" sz="600" dirty="0">
                <a:latin typeface="Arial" panose="020B0604020202020204" pitchFamily="34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dirty="0">
              <a:latin typeface="Arial" panose="020B0604020202020204" pitchFamily="34" charset="0"/>
            </a:endParaRPr>
          </a:p>
        </p:txBody>
      </p:sp>
      <p:sp>
        <p:nvSpPr>
          <p:cNvPr id="205" name="Line 126"/>
          <p:cNvSpPr>
            <a:spLocks noChangeShapeType="1"/>
          </p:cNvSpPr>
          <p:nvPr/>
        </p:nvSpPr>
        <p:spPr bwMode="auto">
          <a:xfrm flipV="1">
            <a:off x="9285488" y="4740788"/>
            <a:ext cx="0" cy="1475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6" name="Line 196"/>
          <p:cNvSpPr>
            <a:spLocks noChangeShapeType="1"/>
          </p:cNvSpPr>
          <p:nvPr/>
        </p:nvSpPr>
        <p:spPr bwMode="auto">
          <a:xfrm flipH="1" flipV="1">
            <a:off x="8324406" y="4734832"/>
            <a:ext cx="1" cy="1475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7" name="AutoShape 216"/>
          <p:cNvSpPr>
            <a:spLocks noChangeArrowheads="1"/>
          </p:cNvSpPr>
          <p:nvPr/>
        </p:nvSpPr>
        <p:spPr bwMode="auto">
          <a:xfrm>
            <a:off x="7903066" y="4056354"/>
            <a:ext cx="774700" cy="66675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208" name="Text Box 372"/>
          <p:cNvSpPr txBox="1">
            <a:spLocks noChangeArrowheads="1"/>
          </p:cNvSpPr>
          <p:nvPr/>
        </p:nvSpPr>
        <p:spPr bwMode="auto">
          <a:xfrm>
            <a:off x="7847503" y="4056354"/>
            <a:ext cx="90011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QFL1703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Instrumentação para o Ensino de Química II (Ensino e Atividade)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latin typeface="Arial" panose="020B0604020202020204" pitchFamily="34" charset="0"/>
              </a:rPr>
              <a:t>3T+3L+4A</a:t>
            </a:r>
            <a:r>
              <a:rPr lang="pt-BR" altLang="pt-BR" sz="600" dirty="0">
                <a:latin typeface="Arial" panose="020B0604020202020204" pitchFamily="34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dirty="0">
              <a:latin typeface="Arial" panose="020B0604020202020204" pitchFamily="34" charset="0"/>
            </a:endParaRPr>
          </a:p>
        </p:txBody>
      </p:sp>
      <p:sp>
        <p:nvSpPr>
          <p:cNvPr id="209" name="AutoShape 122"/>
          <p:cNvSpPr>
            <a:spLocks noChangeArrowheads="1"/>
          </p:cNvSpPr>
          <p:nvPr/>
        </p:nvSpPr>
        <p:spPr bwMode="auto">
          <a:xfrm>
            <a:off x="7923200" y="3418370"/>
            <a:ext cx="1700110" cy="54293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210" name="AutoShape 216"/>
          <p:cNvSpPr>
            <a:spLocks noChangeArrowheads="1"/>
          </p:cNvSpPr>
          <p:nvPr/>
        </p:nvSpPr>
        <p:spPr bwMode="auto">
          <a:xfrm>
            <a:off x="8893956" y="4052207"/>
            <a:ext cx="709584" cy="68262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211" name="AutoShape 108"/>
          <p:cNvSpPr>
            <a:spLocks noChangeArrowheads="1"/>
          </p:cNvSpPr>
          <p:nvPr/>
        </p:nvSpPr>
        <p:spPr bwMode="auto">
          <a:xfrm>
            <a:off x="7040830" y="3024172"/>
            <a:ext cx="762839" cy="652222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212" name="Text Box 372"/>
          <p:cNvSpPr txBox="1">
            <a:spLocks noChangeArrowheads="1"/>
          </p:cNvSpPr>
          <p:nvPr/>
        </p:nvSpPr>
        <p:spPr bwMode="auto">
          <a:xfrm>
            <a:off x="6990369" y="3034255"/>
            <a:ext cx="8735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EDM0400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Educação Especial, Educação de Surdos, Língua Brasileira de Sinais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(4T)</a:t>
            </a:r>
            <a:endParaRPr lang="pt-BR" altLang="pt-BR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AutoShape 105"/>
          <p:cNvSpPr>
            <a:spLocks noChangeArrowheads="1"/>
          </p:cNvSpPr>
          <p:nvPr/>
        </p:nvSpPr>
        <p:spPr bwMode="auto">
          <a:xfrm>
            <a:off x="7896891" y="2187775"/>
            <a:ext cx="847897" cy="749944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/>
          </a:p>
        </p:txBody>
      </p:sp>
      <p:sp>
        <p:nvSpPr>
          <p:cNvPr id="214" name="Text Box 372"/>
          <p:cNvSpPr txBox="1">
            <a:spLocks noChangeArrowheads="1"/>
          </p:cNvSpPr>
          <p:nvPr/>
        </p:nvSpPr>
        <p:spPr bwMode="auto">
          <a:xfrm>
            <a:off x="7871431" y="2192941"/>
            <a:ext cx="9149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 smtClean="0">
                <a:latin typeface="Arial" panose="020B0604020202020204" pitchFamily="34" charset="0"/>
              </a:rPr>
              <a:t>PRG0002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 smtClean="0">
                <a:latin typeface="Arial" panose="020B0604020202020204" pitchFamily="34" charset="0"/>
              </a:rPr>
              <a:t>Tópicos</a:t>
            </a:r>
            <a:r>
              <a:rPr lang="pt-BR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de Pesquisa nas Ciências </a:t>
            </a:r>
            <a:r>
              <a:rPr lang="pt-BR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Contemporâneas</a:t>
            </a:r>
            <a:r>
              <a:rPr lang="pt-BR" altLang="pt-BR" sz="600" dirty="0" smtClean="0">
                <a:latin typeface="Arial" panose="020B0604020202020204" pitchFamily="34" charset="0"/>
              </a:rPr>
              <a:t> </a:t>
            </a:r>
            <a:endParaRPr lang="pt-BR" altLang="pt-BR" sz="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 smtClean="0">
                <a:latin typeface="Arial" panose="020B0604020202020204" pitchFamily="34" charset="0"/>
              </a:rPr>
              <a:t>(1T+2A)</a:t>
            </a:r>
            <a:endParaRPr lang="pt-BR" altLang="pt-BR" sz="6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dirty="0">
              <a:latin typeface="Arial" panose="020B0604020202020204" pitchFamily="34" charset="0"/>
            </a:endParaRPr>
          </a:p>
        </p:txBody>
      </p:sp>
      <p:sp>
        <p:nvSpPr>
          <p:cNvPr id="215" name="Text Box 372"/>
          <p:cNvSpPr txBox="1">
            <a:spLocks noChangeArrowheads="1"/>
          </p:cNvSpPr>
          <p:nvPr/>
        </p:nvSpPr>
        <p:spPr bwMode="auto">
          <a:xfrm>
            <a:off x="7844933" y="3495265"/>
            <a:ext cx="183307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b="1" dirty="0">
                <a:latin typeface="Arial" panose="020B0604020202020204" pitchFamily="34" charset="0"/>
              </a:rPr>
              <a:t>QFL1706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>
                <a:latin typeface="Arial" panose="020B0604020202020204" pitchFamily="34" charset="0"/>
              </a:rPr>
              <a:t>Estágio Supervisionado no Ensino de Química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" dirty="0" smtClean="0">
                <a:latin typeface="Arial" panose="020B0604020202020204" pitchFamily="34" charset="0"/>
              </a:rPr>
              <a:t>(4T+6A</a:t>
            </a:r>
            <a:r>
              <a:rPr lang="pt-BR" altLang="pt-BR" sz="600" dirty="0">
                <a:latin typeface="Arial" panose="020B0604020202020204" pitchFamily="34" charset="0"/>
              </a:rPr>
              <a:t>) - Anual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600" dirty="0">
              <a:latin typeface="Arial" panose="020B0604020202020204" pitchFamily="34" charset="0"/>
            </a:endParaRPr>
          </a:p>
        </p:txBody>
      </p:sp>
      <p:sp>
        <p:nvSpPr>
          <p:cNvPr id="276" name="AutoShape 89"/>
          <p:cNvSpPr>
            <a:spLocks noChangeArrowheads="1"/>
          </p:cNvSpPr>
          <p:nvPr/>
        </p:nvSpPr>
        <p:spPr bwMode="auto">
          <a:xfrm>
            <a:off x="2478025" y="660821"/>
            <a:ext cx="702808" cy="5016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77" name="AutoShape 91"/>
          <p:cNvSpPr>
            <a:spLocks noChangeArrowheads="1"/>
          </p:cNvSpPr>
          <p:nvPr/>
        </p:nvSpPr>
        <p:spPr bwMode="auto">
          <a:xfrm>
            <a:off x="1391747" y="2779312"/>
            <a:ext cx="722701" cy="48315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78" name="AutoShape 96"/>
          <p:cNvSpPr>
            <a:spLocks noChangeArrowheads="1"/>
          </p:cNvSpPr>
          <p:nvPr/>
        </p:nvSpPr>
        <p:spPr bwMode="auto">
          <a:xfrm>
            <a:off x="3345725" y="1046352"/>
            <a:ext cx="719052" cy="644021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79" name="AutoShape 97"/>
          <p:cNvSpPr>
            <a:spLocks noChangeArrowheads="1"/>
          </p:cNvSpPr>
          <p:nvPr/>
        </p:nvSpPr>
        <p:spPr bwMode="auto">
          <a:xfrm>
            <a:off x="2471801" y="1608324"/>
            <a:ext cx="708690" cy="38061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80" name="AutoShape 98"/>
          <p:cNvSpPr>
            <a:spLocks noChangeArrowheads="1"/>
          </p:cNvSpPr>
          <p:nvPr/>
        </p:nvSpPr>
        <p:spPr bwMode="auto">
          <a:xfrm>
            <a:off x="2470876" y="2158528"/>
            <a:ext cx="704850" cy="63176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81" name="AutoShape 99"/>
          <p:cNvSpPr>
            <a:spLocks noChangeArrowheads="1"/>
          </p:cNvSpPr>
          <p:nvPr/>
        </p:nvSpPr>
        <p:spPr bwMode="auto">
          <a:xfrm>
            <a:off x="4199813" y="2317862"/>
            <a:ext cx="695796" cy="48510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82" name="AutoShape 100"/>
          <p:cNvSpPr>
            <a:spLocks noChangeArrowheads="1"/>
          </p:cNvSpPr>
          <p:nvPr/>
        </p:nvSpPr>
        <p:spPr bwMode="auto">
          <a:xfrm>
            <a:off x="4200851" y="1861678"/>
            <a:ext cx="707753" cy="37637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83" name="AutoShape 101"/>
          <p:cNvSpPr>
            <a:spLocks noChangeArrowheads="1"/>
          </p:cNvSpPr>
          <p:nvPr/>
        </p:nvSpPr>
        <p:spPr bwMode="auto">
          <a:xfrm>
            <a:off x="4198937" y="663686"/>
            <a:ext cx="665162" cy="49004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285" name="Line 182"/>
          <p:cNvSpPr>
            <a:spLocks noChangeShapeType="1"/>
          </p:cNvSpPr>
          <p:nvPr/>
        </p:nvSpPr>
        <p:spPr bwMode="auto">
          <a:xfrm flipV="1">
            <a:off x="2239464" y="2292012"/>
            <a:ext cx="223580" cy="1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6" name="Line 189"/>
          <p:cNvSpPr>
            <a:spLocks noChangeShapeType="1"/>
          </p:cNvSpPr>
          <p:nvPr/>
        </p:nvSpPr>
        <p:spPr bwMode="auto">
          <a:xfrm>
            <a:off x="1206906" y="931251"/>
            <a:ext cx="1264895" cy="17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7" name="Line 190"/>
          <p:cNvSpPr>
            <a:spLocks noChangeShapeType="1"/>
          </p:cNvSpPr>
          <p:nvPr/>
        </p:nvSpPr>
        <p:spPr bwMode="auto">
          <a:xfrm flipV="1">
            <a:off x="1039921" y="3344159"/>
            <a:ext cx="1406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8" name="Line 196"/>
          <p:cNvSpPr>
            <a:spLocks noChangeShapeType="1"/>
          </p:cNvSpPr>
          <p:nvPr/>
        </p:nvSpPr>
        <p:spPr bwMode="auto">
          <a:xfrm>
            <a:off x="2232897" y="2052271"/>
            <a:ext cx="1959982" cy="23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9" name="Line 200"/>
          <p:cNvSpPr>
            <a:spLocks noChangeShapeType="1"/>
          </p:cNvSpPr>
          <p:nvPr/>
        </p:nvSpPr>
        <p:spPr bwMode="auto">
          <a:xfrm>
            <a:off x="3181601" y="921972"/>
            <a:ext cx="1011278" cy="9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1" name="Line 247"/>
          <p:cNvSpPr>
            <a:spLocks noChangeShapeType="1"/>
          </p:cNvSpPr>
          <p:nvPr/>
        </p:nvSpPr>
        <p:spPr bwMode="auto">
          <a:xfrm>
            <a:off x="2110166" y="3122000"/>
            <a:ext cx="3001788" cy="8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2" name="Line 274"/>
          <p:cNvSpPr>
            <a:spLocks noChangeShapeType="1"/>
          </p:cNvSpPr>
          <p:nvPr/>
        </p:nvSpPr>
        <p:spPr bwMode="auto">
          <a:xfrm flipH="1" flipV="1">
            <a:off x="4541626" y="2802957"/>
            <a:ext cx="0" cy="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3" name="Line 293"/>
          <p:cNvSpPr>
            <a:spLocks noChangeShapeType="1"/>
          </p:cNvSpPr>
          <p:nvPr/>
        </p:nvSpPr>
        <p:spPr bwMode="auto">
          <a:xfrm>
            <a:off x="4586359" y="3786329"/>
            <a:ext cx="4938" cy="12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5" name="Line 327"/>
          <p:cNvSpPr>
            <a:spLocks noChangeShapeType="1"/>
          </p:cNvSpPr>
          <p:nvPr/>
        </p:nvSpPr>
        <p:spPr bwMode="auto">
          <a:xfrm flipV="1">
            <a:off x="2814926" y="3674079"/>
            <a:ext cx="3362" cy="1052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6" name="Line 338"/>
          <p:cNvSpPr>
            <a:spLocks noChangeShapeType="1"/>
          </p:cNvSpPr>
          <p:nvPr/>
        </p:nvSpPr>
        <p:spPr bwMode="auto">
          <a:xfrm flipV="1">
            <a:off x="3195706" y="1768396"/>
            <a:ext cx="1904991" cy="3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7" name="Text Box 118"/>
          <p:cNvSpPr txBox="1">
            <a:spLocks noChangeArrowheads="1"/>
          </p:cNvSpPr>
          <p:nvPr/>
        </p:nvSpPr>
        <p:spPr bwMode="auto">
          <a:xfrm>
            <a:off x="1320310" y="2804711"/>
            <a:ext cx="881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>
                <a:solidFill>
                  <a:srgbClr val="000000"/>
                </a:solidFill>
                <a:latin typeface="Arial" panose="020B0604020202020204" pitchFamily="34" charset="0"/>
              </a:rPr>
              <a:t>QBQ1151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Introdução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à Bioquímica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(2T)</a:t>
            </a:r>
          </a:p>
        </p:txBody>
      </p:sp>
      <p:sp>
        <p:nvSpPr>
          <p:cNvPr id="298" name="Text Box 13"/>
          <p:cNvSpPr txBox="1">
            <a:spLocks noChangeArrowheads="1"/>
          </p:cNvSpPr>
          <p:nvPr/>
        </p:nvSpPr>
        <p:spPr bwMode="auto">
          <a:xfrm>
            <a:off x="2498991" y="679147"/>
            <a:ext cx="67088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QFL1111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Analítica 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(2T+2L+1A)</a:t>
            </a:r>
          </a:p>
        </p:txBody>
      </p:sp>
      <p:sp>
        <p:nvSpPr>
          <p:cNvPr id="299" name="Text Box 21"/>
          <p:cNvSpPr txBox="1">
            <a:spLocks noChangeArrowheads="1"/>
          </p:cNvSpPr>
          <p:nvPr/>
        </p:nvSpPr>
        <p:spPr bwMode="auto">
          <a:xfrm>
            <a:off x="3311421" y="1047684"/>
            <a:ext cx="784339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QFL1231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Inorgânica I: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dos Elementos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(4T+4L+2A)</a:t>
            </a:r>
          </a:p>
        </p:txBody>
      </p:sp>
      <p:sp>
        <p:nvSpPr>
          <p:cNvPr id="300" name="Text Box 18"/>
          <p:cNvSpPr txBox="1">
            <a:spLocks noChangeArrowheads="1"/>
          </p:cNvSpPr>
          <p:nvPr/>
        </p:nvSpPr>
        <p:spPr bwMode="auto">
          <a:xfrm>
            <a:off x="2463488" y="2174404"/>
            <a:ext cx="723887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QFL1221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Estrutura e Propriedades de Compostos Orgânicos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(4T+1A)</a:t>
            </a:r>
          </a:p>
        </p:txBody>
      </p:sp>
      <p:sp>
        <p:nvSpPr>
          <p:cNvPr id="301" name="Text Box 22"/>
          <p:cNvSpPr txBox="1">
            <a:spLocks noChangeArrowheads="1"/>
          </p:cNvSpPr>
          <p:nvPr/>
        </p:nvSpPr>
        <p:spPr bwMode="auto">
          <a:xfrm>
            <a:off x="2435118" y="1619609"/>
            <a:ext cx="760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QFL1241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Físico-Química  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4T+1A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02" name="Text Box 27"/>
          <p:cNvSpPr txBox="1">
            <a:spLocks noChangeArrowheads="1"/>
          </p:cNvSpPr>
          <p:nvPr/>
        </p:nvSpPr>
        <p:spPr bwMode="auto">
          <a:xfrm>
            <a:off x="4164286" y="657623"/>
            <a:ext cx="733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QFL1212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Analítica 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(4T+4L+2A)</a:t>
            </a:r>
          </a:p>
        </p:txBody>
      </p:sp>
      <p:sp>
        <p:nvSpPr>
          <p:cNvPr id="303" name="Text Box 26"/>
          <p:cNvSpPr txBox="1">
            <a:spLocks noChangeArrowheads="1"/>
          </p:cNvSpPr>
          <p:nvPr/>
        </p:nvSpPr>
        <p:spPr bwMode="auto">
          <a:xfrm>
            <a:off x="4176000" y="2286522"/>
            <a:ext cx="72914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QFL1322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Reatividade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 de Compostos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Orgânicos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(4T+1A)</a:t>
            </a:r>
          </a:p>
        </p:txBody>
      </p:sp>
      <p:sp>
        <p:nvSpPr>
          <p:cNvPr id="304" name="Text Box 29"/>
          <p:cNvSpPr txBox="1">
            <a:spLocks noChangeArrowheads="1"/>
          </p:cNvSpPr>
          <p:nvPr/>
        </p:nvSpPr>
        <p:spPr bwMode="auto">
          <a:xfrm>
            <a:off x="4151026" y="1864067"/>
            <a:ext cx="794501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QFL1242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Físico-Química  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4T+1A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05" name="Line 145"/>
          <p:cNvSpPr>
            <a:spLocks noChangeShapeType="1"/>
          </p:cNvSpPr>
          <p:nvPr/>
        </p:nvSpPr>
        <p:spPr bwMode="auto">
          <a:xfrm flipH="1">
            <a:off x="1197599" y="877869"/>
            <a:ext cx="1" cy="1604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6" name="AutoShape 7"/>
          <p:cNvSpPr>
            <a:spLocks noChangeArrowheads="1"/>
          </p:cNvSpPr>
          <p:nvPr/>
        </p:nvSpPr>
        <p:spPr bwMode="auto">
          <a:xfrm>
            <a:off x="339298" y="2125066"/>
            <a:ext cx="701988" cy="61621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07" name="Line 291"/>
          <p:cNvSpPr>
            <a:spLocks noChangeShapeType="1"/>
          </p:cNvSpPr>
          <p:nvPr/>
        </p:nvSpPr>
        <p:spPr bwMode="auto">
          <a:xfrm>
            <a:off x="2286781" y="176559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8" name="Text Box 10"/>
          <p:cNvSpPr txBox="1">
            <a:spLocks noChangeArrowheads="1"/>
          </p:cNvSpPr>
          <p:nvPr/>
        </p:nvSpPr>
        <p:spPr bwMode="auto">
          <a:xfrm>
            <a:off x="296432" y="2162342"/>
            <a:ext cx="79091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QFL1102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Fundamentos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Experimental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2L+1A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09" name="AutoShape 86"/>
          <p:cNvSpPr>
            <a:spLocks noChangeArrowheads="1"/>
          </p:cNvSpPr>
          <p:nvPr/>
        </p:nvSpPr>
        <p:spPr bwMode="auto">
          <a:xfrm>
            <a:off x="340886" y="1445176"/>
            <a:ext cx="717550" cy="57626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0" name="Text Box 8"/>
          <p:cNvSpPr txBox="1">
            <a:spLocks noChangeArrowheads="1"/>
          </p:cNvSpPr>
          <p:nvPr/>
        </p:nvSpPr>
        <p:spPr bwMode="auto">
          <a:xfrm>
            <a:off x="339298" y="1468342"/>
            <a:ext cx="7191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QFL2101</a:t>
            </a:r>
            <a:endParaRPr lang="pt-BR" altLang="pt-BR" sz="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Laboratório de Química</a:t>
            </a:r>
            <a:endParaRPr lang="pt-BR" altLang="pt-BR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Geral 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4L+1A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11" name="AutoShape 86"/>
          <p:cNvSpPr>
            <a:spLocks noChangeArrowheads="1"/>
          </p:cNvSpPr>
          <p:nvPr/>
        </p:nvSpPr>
        <p:spPr bwMode="auto">
          <a:xfrm>
            <a:off x="351622" y="667267"/>
            <a:ext cx="702768" cy="57626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2" name="Text Box 8"/>
          <p:cNvSpPr txBox="1">
            <a:spLocks noChangeArrowheads="1"/>
          </p:cNvSpPr>
          <p:nvPr/>
        </p:nvSpPr>
        <p:spPr bwMode="auto">
          <a:xfrm>
            <a:off x="350034" y="722829"/>
            <a:ext cx="719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QFL1101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Geral 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6T+2A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13" name="Line 64"/>
          <p:cNvSpPr>
            <a:spLocks noChangeShapeType="1"/>
          </p:cNvSpPr>
          <p:nvPr/>
        </p:nvSpPr>
        <p:spPr bwMode="auto">
          <a:xfrm flipV="1">
            <a:off x="622416" y="1254162"/>
            <a:ext cx="3544" cy="180161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4" name="Line 64"/>
          <p:cNvSpPr>
            <a:spLocks noChangeShapeType="1"/>
          </p:cNvSpPr>
          <p:nvPr/>
        </p:nvSpPr>
        <p:spPr bwMode="auto">
          <a:xfrm flipH="1">
            <a:off x="812374" y="1260992"/>
            <a:ext cx="5316" cy="189958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5" name="Line 116"/>
          <p:cNvSpPr>
            <a:spLocks noChangeShapeType="1"/>
          </p:cNvSpPr>
          <p:nvPr/>
        </p:nvSpPr>
        <p:spPr bwMode="auto">
          <a:xfrm flipV="1">
            <a:off x="1065552" y="1714621"/>
            <a:ext cx="12725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6" name="AutoShape 90"/>
          <p:cNvSpPr>
            <a:spLocks noChangeArrowheads="1"/>
          </p:cNvSpPr>
          <p:nvPr/>
        </p:nvSpPr>
        <p:spPr bwMode="auto">
          <a:xfrm>
            <a:off x="1390467" y="1135759"/>
            <a:ext cx="702195" cy="4953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7" name="Text Box 14"/>
          <p:cNvSpPr txBox="1">
            <a:spLocks noChangeArrowheads="1"/>
          </p:cNvSpPr>
          <p:nvPr/>
        </p:nvSpPr>
        <p:spPr bwMode="auto">
          <a:xfrm>
            <a:off x="1455186" y="1158238"/>
            <a:ext cx="59094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QFL1103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Química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Geral 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6T+2A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</a:p>
        </p:txBody>
      </p:sp>
      <p:sp>
        <p:nvSpPr>
          <p:cNvPr id="318" name="AutoShape 90"/>
          <p:cNvSpPr>
            <a:spLocks noChangeArrowheads="1"/>
          </p:cNvSpPr>
          <p:nvPr/>
        </p:nvSpPr>
        <p:spPr bwMode="auto">
          <a:xfrm>
            <a:off x="1386101" y="1853988"/>
            <a:ext cx="719137" cy="59731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19" name="Text Box 14"/>
          <p:cNvSpPr txBox="1">
            <a:spLocks noChangeArrowheads="1"/>
          </p:cNvSpPr>
          <p:nvPr/>
        </p:nvSpPr>
        <p:spPr bwMode="auto">
          <a:xfrm>
            <a:off x="1325776" y="1876214"/>
            <a:ext cx="8318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QFL2103</a:t>
            </a:r>
            <a:endParaRPr lang="pt-BR" altLang="pt-BR" sz="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Laboratório de Química </a:t>
            </a:r>
            <a:endParaRPr lang="pt-BR" altLang="pt-BR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Geral 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(4L+1A</a:t>
            </a: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</a:p>
        </p:txBody>
      </p:sp>
      <p:sp>
        <p:nvSpPr>
          <p:cNvPr id="320" name="Line 64"/>
          <p:cNvSpPr>
            <a:spLocks noChangeShapeType="1"/>
          </p:cNvSpPr>
          <p:nvPr/>
        </p:nvSpPr>
        <p:spPr bwMode="auto">
          <a:xfrm flipH="1" flipV="1">
            <a:off x="1652333" y="1636880"/>
            <a:ext cx="1236" cy="212345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1" name="Line 64"/>
          <p:cNvSpPr>
            <a:spLocks noChangeShapeType="1"/>
          </p:cNvSpPr>
          <p:nvPr/>
        </p:nvSpPr>
        <p:spPr bwMode="auto">
          <a:xfrm flipH="1">
            <a:off x="1832046" y="1642172"/>
            <a:ext cx="0" cy="200704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2" name="Line 46"/>
          <p:cNvSpPr>
            <a:spLocks noChangeShapeType="1"/>
          </p:cNvSpPr>
          <p:nvPr/>
        </p:nvSpPr>
        <p:spPr bwMode="auto">
          <a:xfrm flipV="1">
            <a:off x="1207920" y="1362549"/>
            <a:ext cx="177192" cy="471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3" name="Line 46"/>
          <p:cNvSpPr>
            <a:spLocks noChangeShapeType="1"/>
          </p:cNvSpPr>
          <p:nvPr/>
        </p:nvSpPr>
        <p:spPr bwMode="auto">
          <a:xfrm>
            <a:off x="1207212" y="2108236"/>
            <a:ext cx="170634" cy="498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4" name="Line 116"/>
          <p:cNvSpPr>
            <a:spLocks noChangeShapeType="1"/>
          </p:cNvSpPr>
          <p:nvPr/>
        </p:nvSpPr>
        <p:spPr bwMode="auto">
          <a:xfrm>
            <a:off x="1048234" y="2482780"/>
            <a:ext cx="14457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5" name="Line 116"/>
          <p:cNvSpPr>
            <a:spLocks noChangeShapeType="1"/>
          </p:cNvSpPr>
          <p:nvPr/>
        </p:nvSpPr>
        <p:spPr bwMode="auto">
          <a:xfrm>
            <a:off x="1056548" y="877867"/>
            <a:ext cx="14407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6" name="Line 145"/>
          <p:cNvSpPr>
            <a:spLocks noChangeShapeType="1"/>
          </p:cNvSpPr>
          <p:nvPr/>
        </p:nvSpPr>
        <p:spPr bwMode="auto">
          <a:xfrm>
            <a:off x="2233838" y="1318710"/>
            <a:ext cx="3915" cy="1056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7" name="Line 116"/>
          <p:cNvSpPr>
            <a:spLocks noChangeShapeType="1"/>
          </p:cNvSpPr>
          <p:nvPr/>
        </p:nvSpPr>
        <p:spPr bwMode="auto">
          <a:xfrm>
            <a:off x="2105237" y="2375531"/>
            <a:ext cx="1298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8" name="Line 46"/>
          <p:cNvSpPr>
            <a:spLocks noChangeShapeType="1"/>
          </p:cNvSpPr>
          <p:nvPr/>
        </p:nvSpPr>
        <p:spPr bwMode="auto">
          <a:xfrm flipV="1">
            <a:off x="2238694" y="1778830"/>
            <a:ext cx="218093" cy="215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9" name="Line 46"/>
          <p:cNvSpPr>
            <a:spLocks noChangeShapeType="1"/>
          </p:cNvSpPr>
          <p:nvPr/>
        </p:nvSpPr>
        <p:spPr bwMode="auto">
          <a:xfrm flipV="1">
            <a:off x="2245725" y="1404047"/>
            <a:ext cx="1100000" cy="292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30" name="Line 116"/>
          <p:cNvSpPr>
            <a:spLocks noChangeShapeType="1"/>
          </p:cNvSpPr>
          <p:nvPr/>
        </p:nvSpPr>
        <p:spPr bwMode="auto">
          <a:xfrm flipV="1">
            <a:off x="2105237" y="1322554"/>
            <a:ext cx="129839" cy="16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31" name="Line 314"/>
          <p:cNvSpPr>
            <a:spLocks noChangeShapeType="1"/>
          </p:cNvSpPr>
          <p:nvPr/>
        </p:nvSpPr>
        <p:spPr bwMode="auto">
          <a:xfrm flipH="1">
            <a:off x="2813259" y="2795284"/>
            <a:ext cx="177" cy="1061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32" name="AutoShape 86"/>
          <p:cNvSpPr>
            <a:spLocks noChangeArrowheads="1"/>
          </p:cNvSpPr>
          <p:nvPr/>
        </p:nvSpPr>
        <p:spPr bwMode="auto">
          <a:xfrm>
            <a:off x="359998" y="4415988"/>
            <a:ext cx="678226" cy="5556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33" name="Text Box 28"/>
          <p:cNvSpPr txBox="1">
            <a:spLocks noChangeArrowheads="1"/>
          </p:cNvSpPr>
          <p:nvPr/>
        </p:nvSpPr>
        <p:spPr bwMode="auto">
          <a:xfrm>
            <a:off x="283798" y="4468376"/>
            <a:ext cx="80868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4310256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Laboratório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de Física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 (2L)</a:t>
            </a:r>
          </a:p>
        </p:txBody>
      </p:sp>
      <p:sp>
        <p:nvSpPr>
          <p:cNvPr id="334" name="AutoShape 90"/>
          <p:cNvSpPr>
            <a:spLocks noChangeArrowheads="1"/>
          </p:cNvSpPr>
          <p:nvPr/>
        </p:nvSpPr>
        <p:spPr bwMode="auto">
          <a:xfrm>
            <a:off x="359510" y="3731778"/>
            <a:ext cx="679093" cy="59444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35" name="Text Box 14"/>
          <p:cNvSpPr txBox="1">
            <a:spLocks noChangeArrowheads="1"/>
          </p:cNvSpPr>
          <p:nvPr/>
        </p:nvSpPr>
        <p:spPr bwMode="auto">
          <a:xfrm>
            <a:off x="353383" y="3746885"/>
            <a:ext cx="69579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4601100      </a:t>
            </a: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Introdução ao Instituto de </a:t>
            </a:r>
            <a:endParaRPr lang="pt-BR" altLang="pt-BR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Química </a:t>
            </a:r>
            <a:endParaRPr lang="pt-BR" altLang="pt-BR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(1T) </a:t>
            </a:r>
            <a:endParaRPr lang="pt-BR" altLang="pt-BR" sz="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6" name="AutoShape 88"/>
          <p:cNvSpPr>
            <a:spLocks noChangeArrowheads="1"/>
          </p:cNvSpPr>
          <p:nvPr/>
        </p:nvSpPr>
        <p:spPr bwMode="auto">
          <a:xfrm>
            <a:off x="1381189" y="3470926"/>
            <a:ext cx="717537" cy="52542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37" name="Text Box 12"/>
          <p:cNvSpPr txBox="1">
            <a:spLocks noChangeArrowheads="1"/>
          </p:cNvSpPr>
          <p:nvPr/>
        </p:nvSpPr>
        <p:spPr bwMode="auto">
          <a:xfrm>
            <a:off x="1404219" y="3519366"/>
            <a:ext cx="72746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MAT2116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Álgebra Linear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para 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40" name="AutoShape 9"/>
          <p:cNvSpPr>
            <a:spLocks noChangeArrowheads="1"/>
          </p:cNvSpPr>
          <p:nvPr/>
        </p:nvSpPr>
        <p:spPr bwMode="auto">
          <a:xfrm>
            <a:off x="345538" y="3119921"/>
            <a:ext cx="686071" cy="51911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41" name="Text Box 11"/>
          <p:cNvSpPr txBox="1">
            <a:spLocks noChangeArrowheads="1"/>
          </p:cNvSpPr>
          <p:nvPr/>
        </p:nvSpPr>
        <p:spPr bwMode="auto">
          <a:xfrm>
            <a:off x="384083" y="3151069"/>
            <a:ext cx="647976" cy="45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MAT2110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Cálculo 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para 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(6T)</a:t>
            </a:r>
          </a:p>
        </p:txBody>
      </p:sp>
      <p:sp>
        <p:nvSpPr>
          <p:cNvPr id="342" name="AutoShape 92"/>
          <p:cNvSpPr>
            <a:spLocks noChangeArrowheads="1"/>
          </p:cNvSpPr>
          <p:nvPr/>
        </p:nvSpPr>
        <p:spPr bwMode="auto">
          <a:xfrm>
            <a:off x="2438600" y="3913768"/>
            <a:ext cx="666374" cy="40348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43" name="AutoShape 93"/>
          <p:cNvSpPr>
            <a:spLocks noChangeArrowheads="1"/>
          </p:cNvSpPr>
          <p:nvPr/>
        </p:nvSpPr>
        <p:spPr bwMode="auto">
          <a:xfrm>
            <a:off x="2432250" y="3198580"/>
            <a:ext cx="728662" cy="47466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44" name="AutoShape 94"/>
          <p:cNvSpPr>
            <a:spLocks noChangeArrowheads="1"/>
          </p:cNvSpPr>
          <p:nvPr/>
        </p:nvSpPr>
        <p:spPr bwMode="auto">
          <a:xfrm>
            <a:off x="3383162" y="3196993"/>
            <a:ext cx="668338" cy="50641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45" name="AutoShape 95"/>
          <p:cNvSpPr>
            <a:spLocks noChangeArrowheads="1"/>
          </p:cNvSpPr>
          <p:nvPr/>
        </p:nvSpPr>
        <p:spPr bwMode="auto">
          <a:xfrm>
            <a:off x="3388808" y="3902563"/>
            <a:ext cx="661194" cy="42394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46" name="AutoShape 101"/>
          <p:cNvSpPr>
            <a:spLocks noChangeArrowheads="1"/>
          </p:cNvSpPr>
          <p:nvPr/>
        </p:nvSpPr>
        <p:spPr bwMode="auto">
          <a:xfrm>
            <a:off x="4270575" y="3902564"/>
            <a:ext cx="640715" cy="40778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/>
          </a:p>
        </p:txBody>
      </p:sp>
      <p:sp>
        <p:nvSpPr>
          <p:cNvPr id="347" name="Line 176"/>
          <p:cNvSpPr>
            <a:spLocks noChangeShapeType="1"/>
          </p:cNvSpPr>
          <p:nvPr/>
        </p:nvSpPr>
        <p:spPr bwMode="auto">
          <a:xfrm>
            <a:off x="2302911" y="4066104"/>
            <a:ext cx="138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8" name="Line 198"/>
          <p:cNvSpPr>
            <a:spLocks noChangeShapeType="1"/>
          </p:cNvSpPr>
          <p:nvPr/>
        </p:nvSpPr>
        <p:spPr bwMode="auto">
          <a:xfrm>
            <a:off x="3170437" y="3452580"/>
            <a:ext cx="207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9" name="Line 199"/>
          <p:cNvSpPr>
            <a:spLocks noChangeShapeType="1"/>
          </p:cNvSpPr>
          <p:nvPr/>
        </p:nvSpPr>
        <p:spPr bwMode="auto">
          <a:xfrm>
            <a:off x="3116265" y="4088367"/>
            <a:ext cx="275398" cy="17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50" name="Line 202"/>
          <p:cNvSpPr>
            <a:spLocks noChangeShapeType="1"/>
          </p:cNvSpPr>
          <p:nvPr/>
        </p:nvSpPr>
        <p:spPr bwMode="auto">
          <a:xfrm flipV="1">
            <a:off x="4050002" y="4088367"/>
            <a:ext cx="220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51" name="Text Box 17"/>
          <p:cNvSpPr txBox="1">
            <a:spLocks noChangeArrowheads="1"/>
          </p:cNvSpPr>
          <p:nvPr/>
        </p:nvSpPr>
        <p:spPr bwMode="auto">
          <a:xfrm>
            <a:off x="2405272" y="3221437"/>
            <a:ext cx="815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MAT2127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Cálculo 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para 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52" name="Text Box 16"/>
          <p:cNvSpPr txBox="1">
            <a:spLocks noChangeArrowheads="1"/>
          </p:cNvSpPr>
          <p:nvPr/>
        </p:nvSpPr>
        <p:spPr bwMode="auto">
          <a:xfrm>
            <a:off x="2473536" y="3938708"/>
            <a:ext cx="596501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4310145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Física I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53" name="Text Box 19"/>
          <p:cNvSpPr txBox="1">
            <a:spLocks noChangeArrowheads="1"/>
          </p:cNvSpPr>
          <p:nvPr/>
        </p:nvSpPr>
        <p:spPr bwMode="auto">
          <a:xfrm>
            <a:off x="3305375" y="3212868"/>
            <a:ext cx="815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>
                <a:solidFill>
                  <a:srgbClr val="000000"/>
                </a:solidFill>
                <a:latin typeface="Arial" panose="020B0604020202020204" pitchFamily="34" charset="0"/>
              </a:rPr>
              <a:t>MAT2219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Cálculo III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para Química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54" name="Text Box 20"/>
          <p:cNvSpPr txBox="1">
            <a:spLocks noChangeArrowheads="1"/>
          </p:cNvSpPr>
          <p:nvPr/>
        </p:nvSpPr>
        <p:spPr bwMode="auto">
          <a:xfrm>
            <a:off x="3406124" y="3925427"/>
            <a:ext cx="63075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4310245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Física III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55" name="Text Box 27"/>
          <p:cNvSpPr txBox="1">
            <a:spLocks noChangeArrowheads="1"/>
          </p:cNvSpPr>
          <p:nvPr/>
        </p:nvSpPr>
        <p:spPr bwMode="auto">
          <a:xfrm>
            <a:off x="4278403" y="3935438"/>
            <a:ext cx="63050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b="1" dirty="0">
                <a:solidFill>
                  <a:srgbClr val="000000"/>
                </a:solidFill>
                <a:latin typeface="Arial" panose="020B0604020202020204" pitchFamily="34" charset="0"/>
              </a:rPr>
              <a:t>4310250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Física IV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600" dirty="0">
                <a:solidFill>
                  <a:srgbClr val="000000"/>
                </a:solidFill>
                <a:latin typeface="Arial" panose="020B0604020202020204" pitchFamily="34" charset="0"/>
              </a:rPr>
              <a:t>(4T)</a:t>
            </a:r>
          </a:p>
        </p:txBody>
      </p:sp>
      <p:sp>
        <p:nvSpPr>
          <p:cNvPr id="356" name="Line 193"/>
          <p:cNvSpPr>
            <a:spLocks noChangeShapeType="1"/>
          </p:cNvSpPr>
          <p:nvPr/>
        </p:nvSpPr>
        <p:spPr bwMode="auto">
          <a:xfrm flipH="1" flipV="1">
            <a:off x="2301086" y="3343976"/>
            <a:ext cx="1740" cy="7217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57" name="Line 227"/>
          <p:cNvSpPr>
            <a:spLocks noChangeShapeType="1"/>
          </p:cNvSpPr>
          <p:nvPr/>
        </p:nvSpPr>
        <p:spPr bwMode="auto">
          <a:xfrm flipV="1">
            <a:off x="2821572" y="3786328"/>
            <a:ext cx="1769725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63" name="Line 196"/>
          <p:cNvSpPr>
            <a:spLocks noChangeShapeType="1"/>
          </p:cNvSpPr>
          <p:nvPr/>
        </p:nvSpPr>
        <p:spPr bwMode="auto">
          <a:xfrm flipV="1">
            <a:off x="5486402" y="4277100"/>
            <a:ext cx="0" cy="611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627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311150" y="69850"/>
            <a:ext cx="9037638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000">
                <a:solidFill>
                  <a:schemeClr val="tx2"/>
                </a:solidFill>
                <a:latin typeface="Calibri" panose="020F0502020204030204" pitchFamily="34" charset="0"/>
              </a:rPr>
              <a:t>Para a conclusão do curso de </a:t>
            </a:r>
            <a:r>
              <a:rPr lang="pt-BR" altLang="pt-BR" sz="1000" b="1">
                <a:solidFill>
                  <a:schemeClr val="tx2"/>
                </a:solidFill>
                <a:latin typeface="Calibri" panose="020F0502020204030204" pitchFamily="34" charset="0"/>
              </a:rPr>
              <a:t>Licenciatura</a:t>
            </a:r>
            <a:r>
              <a:rPr lang="pt-BR" altLang="pt-BR" sz="100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pt-BR" altLang="pt-BR" sz="1000" b="1">
                <a:solidFill>
                  <a:schemeClr val="tx2"/>
                </a:solidFill>
                <a:latin typeface="Calibri" panose="020F0502020204030204" pitchFamily="34" charset="0"/>
              </a:rPr>
              <a:t>em Química</a:t>
            </a:r>
            <a:r>
              <a:rPr lang="pt-BR" altLang="pt-BR" sz="1000">
                <a:solidFill>
                  <a:schemeClr val="tx2"/>
                </a:solidFill>
                <a:latin typeface="Calibri" panose="020F0502020204030204" pitchFamily="34" charset="0"/>
              </a:rPr>
              <a:t>, o aluno deverá cursar todas as disciplinas constantes no fluxograma e complementar sua formação com </a:t>
            </a:r>
            <a:r>
              <a:rPr lang="pt-BR" altLang="pt-BR" sz="1000" b="1">
                <a:solidFill>
                  <a:schemeClr val="tx2"/>
                </a:solidFill>
                <a:latin typeface="Calibri" panose="020F0502020204030204" pitchFamily="34" charset="0"/>
              </a:rPr>
              <a:t>08 </a:t>
            </a:r>
            <a:r>
              <a:rPr lang="pt-BR" altLang="pt-BR" sz="1000">
                <a:solidFill>
                  <a:schemeClr val="tx2"/>
                </a:solidFill>
                <a:latin typeface="Calibri" panose="020F0502020204030204" pitchFamily="34" charset="0"/>
              </a:rPr>
              <a:t>créditos em disciplinas optativas livres e </a:t>
            </a:r>
            <a:r>
              <a:rPr lang="pt-BR" altLang="pt-BR" sz="1000" b="1">
                <a:solidFill>
                  <a:schemeClr val="tx2"/>
                </a:solidFill>
                <a:latin typeface="Calibri" panose="020F0502020204030204" pitchFamily="34" charset="0"/>
              </a:rPr>
              <a:t>04</a:t>
            </a:r>
            <a:r>
              <a:rPr lang="pt-BR" altLang="pt-BR" sz="1000">
                <a:solidFill>
                  <a:schemeClr val="tx2"/>
                </a:solidFill>
                <a:latin typeface="Calibri" panose="020F0502020204030204" pitchFamily="34" charset="0"/>
              </a:rPr>
              <a:t> créditos em disciplinas optativas eletivas (</a:t>
            </a:r>
            <a:r>
              <a:rPr lang="pt-BR" altLang="pt-BR" sz="1000" b="1">
                <a:solidFill>
                  <a:schemeClr val="tx2"/>
                </a:solidFill>
                <a:latin typeface="Calibri" panose="020F0502020204030204" pitchFamily="34" charset="0"/>
              </a:rPr>
              <a:t>natureza pedagógica</a:t>
            </a:r>
            <a:r>
              <a:rPr lang="pt-BR" altLang="pt-BR" sz="1000">
                <a:solidFill>
                  <a:schemeClr val="tx2"/>
                </a:solidFill>
                <a:latin typeface="Calibri" panose="020F0502020204030204" pitchFamily="34" charset="0"/>
              </a:rPr>
              <a:t>).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19075" y="666749"/>
            <a:ext cx="9444038" cy="5977351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pt-BR" altLang="pt-BR" sz="1000" b="1" dirty="0" smtClean="0">
                <a:latin typeface="Calibri" panose="020F0502020204030204" pitchFamily="34" charset="0"/>
              </a:rPr>
              <a:t>Disciplinas optativas eletivas:</a:t>
            </a:r>
          </a:p>
          <a:p>
            <a:pPr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pt-BR" altLang="pt-BR" sz="1000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pt-BR" altLang="pt-BR" sz="10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705964"/>
              </p:ext>
            </p:extLst>
          </p:nvPr>
        </p:nvGraphicFramePr>
        <p:xfrm>
          <a:off x="215986" y="888919"/>
          <a:ext cx="2832100" cy="243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2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135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EDF0285 Introdução aos Estudos da Educação – Enfoque Filosófico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EDF0287 Introdução aos Estudos da Educação – Enfoque Histórico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EDF0289 Introdução aos Estudos da Educação – Enfoque Sociológico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EDF0290 Teorias do Desenvolvimento, Práticas Escolares e Processos de Subjetivação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EDF0292 A Psicologia Histórico-cultural e a Compreensão do Fenômeno Educativo.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063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EDF0296 Psicologia da Educação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402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EDF0298 Psicologia da Educação, desenvolvimento e práticas escolares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90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QFL1705 Projetos e Pesquisa no Ensino de Química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QFL4650 Tópicos de História da Química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124788183"/>
                  </a:ext>
                </a:extLst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477325"/>
              </p:ext>
            </p:extLst>
          </p:nvPr>
        </p:nvGraphicFramePr>
        <p:xfrm>
          <a:off x="219075" y="3635869"/>
          <a:ext cx="2832100" cy="2762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2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4250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0440620 Geologia Geral;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884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4603000 Química e Sociedade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068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4604400 Introdução à Tecnologia ou à Pesquisa Científica 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892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4604500 Introdução à Tecnologia ou à Pesquisa Científica 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88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4604500 Introdução à Tecnologia ou à Pesquisa Científica II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64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AGG0201 Geoquímica de Ambientes Superficiais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173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BIE0210 Ecologia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BMM0124 Microbiologia Básica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780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DEF0566 Direito Ambiental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EDF0294 Psicologia da Educação: constituição do sujeito, desenvolvimento e aprendizagem na escola, cultura e sociedade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35241324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FBC0220 Toxicologia Ambiental;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FLH0640 História das Ciências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146865"/>
              </p:ext>
            </p:extLst>
          </p:nvPr>
        </p:nvGraphicFramePr>
        <p:xfrm>
          <a:off x="3070977" y="888919"/>
          <a:ext cx="3010137" cy="53429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01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4554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PME0464 Noções e Desenho Técnico de Instalações Industriais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2466650738"/>
                  </a:ext>
                </a:extLst>
              </a:tr>
              <a:tr h="18455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PQI0409 Operações Unitárias da Indústria Química IV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PQI0410 Operações Unitárias da Indústria Química V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PRO2303 Princípios de Administração de Empresas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02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PRO2304 Princípios de Gestão da Produção e Logística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QBQ1354 Biologia Molecular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QBQ1453 Bioquímica Experimental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QBQ2011 Bioquímica e Biofísica Computacionais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QBQ2501 Bioquímica Experimental Avançada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QBQ2502 Enzimologia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QBQ2503 Expressão Gênica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QBQ2505 Biologia Estrutural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QBQ2507 Biologia Molecular Computacional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QBQ2508 Transporte e Sinalização Celular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QBQ2509 </a:t>
                      </a:r>
                      <a:r>
                        <a:rPr lang="pt-BR" sz="1000" u="none" strike="noStrike" smtClean="0">
                          <a:effectLst/>
                          <a:latin typeface="Calibri" panose="020F0502020204030204" pitchFamily="34" charset="0"/>
                        </a:rPr>
                        <a:t>Bioquímica</a:t>
                      </a:r>
                      <a:r>
                        <a:rPr lang="pt-BR" sz="1000" u="none" strike="noStrike" baseline="0" smtClean="0">
                          <a:effectLst/>
                          <a:latin typeface="Calibri" panose="020F0502020204030204" pitchFamily="34" charset="0"/>
                        </a:rPr>
                        <a:t> Redox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QFL1313 Química Analítica III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370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QFL1332 Química Inorgânica II: Química de Coordenação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QFL1343 Físico-Química III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105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QFL1345 Fundamentos de Espectroscopia e Métodos Espectroscópicos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QFL1405 Química Experimental Avançada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QFL1501 Desafios Químicos do meio Empresarial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105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QFL1504 Química Eletroanalítica – Fundamentos e aplicações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QFL1511 Amostragem e Preparação de Amostra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QFL1512 Instrumentação Analítica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582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QFL1513 Eletroquímica e Métodos Eletroanalíticos 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7455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QFL1515 Introdução à Química Quântica Computacional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310590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QFL1516 Aplicações de Simetria e Teoria de Grupo em Química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781042474"/>
                  </a:ext>
                </a:extLst>
              </a:tr>
              <a:tr h="31059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QFL1521 Métodos Espectroscópicos Aplicados à Química Orgânica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523478"/>
              </p:ext>
            </p:extLst>
          </p:nvPr>
        </p:nvGraphicFramePr>
        <p:xfrm>
          <a:off x="6100830" y="888919"/>
          <a:ext cx="3184489" cy="48125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4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QFL1522 Mecanismos das Reações Orgânicas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846712804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QFL1523 Fundamentos da Química Orgânica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26" marB="0" anchor="ctr"/>
                </a:tc>
                <a:extLst>
                  <a:ext uri="{0D108BD9-81ED-4DB2-BD59-A6C34878D82A}">
                    <a16:rowId xmlns:a16="http://schemas.microsoft.com/office/drawing/2014/main" xmlns="" val="4093128424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>
                          <a:effectLst/>
                          <a:latin typeface="Calibri" panose="020F0502020204030204" pitchFamily="34" charset="0"/>
                        </a:rPr>
                        <a:t>QFL1531 Introdução à Química dos Materiais Inorgânicos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564124227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QFL1541 Cinética e Dinâmica Química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QFL1542 Espectroscopia Molecular I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QFL1543 Química Quântica 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QFL1544 Eletroquímica Iônica e Eletródica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QFL1545 Química de Colóides e Superfícies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QFL1546 Mecânica Estatística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QFL1561 Síntese Química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QFL1562 Quimiometria 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QFL1563 Química do Meio Ambiente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QFL1564 Química Orgânica Sintética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311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QFL1566 Introdução à Síntese e Caracterização de Sólidos Inorgânicos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3119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QFL1567 Reatividade de Compostos Orgânicos Multifuncionais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3416121361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QFL1601 Química Ambiental 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QFL1602 Química da Atmosfera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QFL1603 Química da Águas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QFL1604 Química Ambiental II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QFL1605 Química Ambiental Experimental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QFL1606 Química Ambiental III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QFL2012 Química </a:t>
                      </a:r>
                      <a:r>
                        <a:rPr lang="pt-BR" sz="1000" u="none" strike="noStrike" dirty="0" err="1">
                          <a:effectLst/>
                          <a:latin typeface="Calibri" panose="020F0502020204030204" pitchFamily="34" charset="0"/>
                        </a:rPr>
                        <a:t>Boinorgânica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QFL2345 Mecanismos de Reações Orgânicas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6493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QFL2348 Tópicos Especiais em Química Orgânica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>
                          <a:effectLst/>
                          <a:latin typeface="Calibri" panose="020F0502020204030204" pitchFamily="34" charset="0"/>
                        </a:rPr>
                        <a:t>QFL2447 Polímeros, Conceitos Básicos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665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QFL2640 Interação da Radiação com a Matéria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9058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  <a:latin typeface="Calibri" panose="020F0502020204030204" pitchFamily="34" charset="0"/>
                        </a:rPr>
                        <a:t>QFL2642 Aplicações de Computadores em Química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29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4264" name="CaixaDeTexto 16"/>
          <p:cNvSpPr txBox="1">
            <a:spLocks noChangeArrowheads="1"/>
          </p:cNvSpPr>
          <p:nvPr/>
        </p:nvSpPr>
        <p:spPr bwMode="auto">
          <a:xfrm>
            <a:off x="6056175" y="5665600"/>
            <a:ext cx="2795588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00" b="1" dirty="0">
                <a:latin typeface="Calibri" panose="020F0502020204030204" pitchFamily="34" charset="0"/>
              </a:rPr>
              <a:t>Qualquer disciplina do elenco de disciplinas eletivas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000" b="1" dirty="0">
                <a:latin typeface="Calibri" panose="020F0502020204030204" pitchFamily="34" charset="0"/>
              </a:rPr>
              <a:t>Qualquer disciplina de graduação da Universidade de São Paulo (verificar no sistema Júpiter)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000" dirty="0">
              <a:latin typeface="Calibri" panose="020F0502020204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43334" y="3418463"/>
            <a:ext cx="2086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pt-BR" altLang="pt-BR" sz="1000" b="1" dirty="0">
                <a:latin typeface="Calibri" panose="020F0502020204030204" pitchFamily="34" charset="0"/>
              </a:rPr>
              <a:t>Disciplinas optativas livres: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3970</TotalTime>
  <Words>994</Words>
  <Application>Microsoft Office PowerPoint</Application>
  <PresentationFormat>Papel A4 (210 x 297 mm)</PresentationFormat>
  <Paragraphs>272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Estrutura padrão</vt:lpstr>
      <vt:lpstr>Apresentação do PowerPoint</vt:lpstr>
      <vt:lpstr>Apresentação do PowerPoint</vt:lpstr>
    </vt:vector>
  </TitlesOfParts>
  <Company>IQ USP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Usuário do Windows</cp:lastModifiedBy>
  <cp:revision>230</cp:revision>
  <cp:lastPrinted>2020-01-16T21:05:53Z</cp:lastPrinted>
  <dcterms:created xsi:type="dcterms:W3CDTF">2012-06-04T20:02:36Z</dcterms:created>
  <dcterms:modified xsi:type="dcterms:W3CDTF">2021-04-06T19:21:24Z</dcterms:modified>
</cp:coreProperties>
</file>