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4"/>
  </p:handoutMasterIdLst>
  <p:sldIdLst>
    <p:sldId id="259" r:id="rId2"/>
    <p:sldId id="257" r:id="rId3"/>
  </p:sldIdLst>
  <p:sldSz cx="9906000" cy="6858000" type="A4"/>
  <p:notesSz cx="6797675" cy="9928225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2EEF2"/>
    <a:srgbClr val="66FF99"/>
    <a:srgbClr val="99FF99"/>
    <a:srgbClr val="99FFCC"/>
    <a:srgbClr val="66FFCC"/>
    <a:srgbClr val="99FF33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 snapToGrid="0">
      <p:cViewPr>
        <p:scale>
          <a:sx n="81" d="100"/>
          <a:sy n="81" d="100"/>
        </p:scale>
        <p:origin x="-1356" y="-36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66" tIns="45733" rIns="91466" bIns="45733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endParaRPr lang="en-US" altLang="pt-BR"/>
          </a:p>
        </p:txBody>
      </p:sp>
      <p:sp>
        <p:nvSpPr>
          <p:cNvPr id="4099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66" tIns="45733" rIns="91466" bIns="45733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endParaRPr lang="en-US" altLang="pt-BR"/>
          </a:p>
        </p:txBody>
      </p:sp>
      <p:sp>
        <p:nvSpPr>
          <p:cNvPr id="4100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66" tIns="45733" rIns="91466" bIns="45733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endParaRPr lang="en-US" altLang="pt-BR"/>
          </a:p>
        </p:txBody>
      </p:sp>
      <p:sp>
        <p:nvSpPr>
          <p:cNvPr id="4101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66" tIns="45733" rIns="91466" bIns="45733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fld id="{C3D6AA04-1D5A-406A-BDD0-298487BB1452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8155857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 lang="pt-B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x-none" smtClean="0"/>
              <a:t>Click to edit Master subtitle style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1EE9A3-BEBC-476E-8C04-CDF8B6C39C43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2510590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968522-1E0D-431F-87BA-939F2BD3C080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7634106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58025" y="609600"/>
            <a:ext cx="2105025" cy="5486400"/>
          </a:xfrm>
        </p:spPr>
        <p:txBody>
          <a:bodyPr vert="eaVert"/>
          <a:lstStyle/>
          <a:p>
            <a:r>
              <a:rPr lang="x-none" smtClean="0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0" y="609600"/>
            <a:ext cx="6162675" cy="5486400"/>
          </a:xfrm>
        </p:spPr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62BDB1-C78F-4E6B-A178-E5BF9431E53B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981905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A00C35-D815-4893-9563-58DE805E0D29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3564601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x-none" smtClean="0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39CF53-E6F3-4412-B862-00D2079BF05C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2716231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2950" y="1981200"/>
            <a:ext cx="413385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pt-B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981200"/>
            <a:ext cx="413385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B8AA2C-52C1-43F1-9C47-E0BCFF9F305C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4772553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pt-B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pt-B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376613-7C92-4777-907C-F89BD9AB7C6A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1294610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D2B9AB-D7C5-46AE-9F29-A79BDB529416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6297656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8427D7-486C-4403-B1F1-725FF3D6CD92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809955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79C3B8-F80F-4D3D-BEE3-217897BB8823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7616871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pt-B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B3789B-4498-4EB0-96F3-A5F3CCE6040F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4399326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42950" y="609600"/>
            <a:ext cx="84201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2950" y="1981200"/>
            <a:ext cx="84201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os estilos do texto mestre</a:t>
            </a:r>
          </a:p>
          <a:p>
            <a:pPr lvl="1"/>
            <a:r>
              <a:rPr lang="pt-BR" altLang="pt-BR" smtClean="0"/>
              <a:t>Segundo nível</a:t>
            </a:r>
          </a:p>
          <a:p>
            <a:pPr lvl="2"/>
            <a:r>
              <a:rPr lang="pt-BR" altLang="pt-BR" smtClean="0"/>
              <a:t>Terceiro nível</a:t>
            </a:r>
          </a:p>
          <a:p>
            <a:pPr lvl="3"/>
            <a:r>
              <a:rPr lang="pt-BR" altLang="pt-BR" smtClean="0"/>
              <a:t>Quarto nível</a:t>
            </a:r>
          </a:p>
          <a:p>
            <a:pPr lvl="4"/>
            <a:r>
              <a:rPr lang="pt-BR" altLang="pt-BR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4295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Times New Roman" pitchFamily="-65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248400"/>
            <a:ext cx="3136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Times New Roman" pitchFamily="-65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fld id="{1BE1E231-1528-473D-9A42-18F8DCAA0FA2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panose="020B0600070205080204" pitchFamily="34" charset="-128"/>
          <a:cs typeface="ＭＳ Ｐゴシック" pitchFamily="-65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65" charset="0"/>
          <a:ea typeface="ＭＳ Ｐゴシック" panose="020B0600070205080204" pitchFamily="34" charset="-128"/>
          <a:cs typeface="ＭＳ Ｐゴシック" pitchFamily="-65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65" charset="0"/>
          <a:ea typeface="ＭＳ Ｐゴシック" panose="020B0600070205080204" pitchFamily="34" charset="-128"/>
          <a:cs typeface="ＭＳ Ｐゴシック" pitchFamily="-65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65" charset="0"/>
          <a:ea typeface="ＭＳ Ｐゴシック" panose="020B0600070205080204" pitchFamily="34" charset="-128"/>
          <a:cs typeface="ＭＳ Ｐゴシック" pitchFamily="-65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65" charset="0"/>
          <a:ea typeface="ＭＳ Ｐゴシック" panose="020B0600070205080204" pitchFamily="34" charset="-128"/>
          <a:cs typeface="ＭＳ Ｐゴシック" pitchFamily="-65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65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65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65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65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panose="020B0600070205080204" pitchFamily="34" charset="-128"/>
          <a:cs typeface="ＭＳ Ｐゴシック" pitchFamily="-65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panose="020B0600070205080204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anose="020B0600070205080204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anose="020B0600070205080204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anose="020B0600070205080204" pitchFamily="3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9pPr>
    </p:bodyStyle>
    <p:otherStyle>
      <a:defPPr>
        <a:defRPr lang="pt-B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Line 198"/>
          <p:cNvSpPr>
            <a:spLocks noChangeShapeType="1"/>
          </p:cNvSpPr>
          <p:nvPr/>
        </p:nvSpPr>
        <p:spPr bwMode="auto">
          <a:xfrm>
            <a:off x="304800" y="6019800"/>
            <a:ext cx="4127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075" name="Line 215"/>
          <p:cNvSpPr>
            <a:spLocks noChangeShapeType="1"/>
          </p:cNvSpPr>
          <p:nvPr/>
        </p:nvSpPr>
        <p:spPr bwMode="auto">
          <a:xfrm>
            <a:off x="304800" y="6161921"/>
            <a:ext cx="412750" cy="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321" name="Text Box 273"/>
          <p:cNvSpPr txBox="1">
            <a:spLocks noChangeArrowheads="1"/>
          </p:cNvSpPr>
          <p:nvPr/>
        </p:nvSpPr>
        <p:spPr bwMode="auto">
          <a:xfrm>
            <a:off x="238286" y="5726670"/>
            <a:ext cx="4238304" cy="798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90000"/>
              </a:lnSpc>
              <a:defRPr/>
            </a:pPr>
            <a:r>
              <a:rPr lang="pt-BR" altLang="pt-BR" sz="700" b="1" u="sng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LEGENDA:</a:t>
            </a:r>
            <a:r>
              <a:rPr lang="pt-BR" altLang="pt-BR" sz="700" b="1" u="sng" dirty="0" smtClean="0">
                <a:latin typeface="Arial" panose="020B0604020202020204" pitchFamily="34" charset="0"/>
              </a:rPr>
              <a:t> </a:t>
            </a:r>
          </a:p>
          <a:p>
            <a:pPr eaLnBrk="1" hangingPunct="1">
              <a:lnSpc>
                <a:spcPct val="90000"/>
              </a:lnSpc>
              <a:defRPr/>
            </a:pPr>
            <a:endParaRPr lang="pt-BR" altLang="pt-BR" sz="800" b="1" u="sng" dirty="0" smtClean="0">
              <a:latin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pt-BR" altLang="pt-BR" sz="700" b="1" dirty="0" smtClean="0">
                <a:latin typeface="Arial" panose="020B0604020202020204" pitchFamily="34" charset="0"/>
              </a:rPr>
              <a:t>                  Requisito Forte: </a:t>
            </a:r>
            <a:r>
              <a:rPr lang="pt-BR" altLang="pt-BR" sz="700" dirty="0" smtClean="0">
                <a:latin typeface="Arial" panose="020B0604020202020204" pitchFamily="34" charset="0"/>
              </a:rPr>
              <a:t>Exige aprovação para cursar as disciplinas seguintes.</a:t>
            </a:r>
          </a:p>
          <a:p>
            <a:pPr eaLnBrk="1" hangingPunct="1">
              <a:lnSpc>
                <a:spcPct val="90000"/>
              </a:lnSpc>
              <a:defRPr/>
            </a:pPr>
            <a:endParaRPr lang="pt-BR" altLang="pt-BR" sz="400" dirty="0" smtClean="0">
              <a:latin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pt-BR" altLang="pt-BR" sz="700" dirty="0" smtClean="0">
                <a:latin typeface="Arial" panose="020B0604020202020204" pitchFamily="34" charset="0"/>
              </a:rPr>
              <a:t>                </a:t>
            </a:r>
            <a:r>
              <a:rPr lang="pt-BR" altLang="pt-BR" sz="700" b="1" dirty="0" smtClean="0">
                <a:latin typeface="Arial" panose="020B0604020202020204" pitchFamily="34" charset="0"/>
              </a:rPr>
              <a:t>  Disciplina Conjunto:</a:t>
            </a:r>
            <a:r>
              <a:rPr lang="pt-BR" altLang="pt-BR" sz="700" dirty="0" smtClean="0">
                <a:latin typeface="Arial" panose="020B0604020202020204" pitchFamily="34" charset="0"/>
              </a:rPr>
              <a:t> Exige matrícula simultânea e avaliação em separado.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pt-BR" altLang="pt-BR" sz="700" b="1" dirty="0" smtClean="0">
                <a:latin typeface="Arial" panose="020B0604020202020204" pitchFamily="34" charset="0"/>
              </a:rPr>
              <a:t>(   )</a:t>
            </a:r>
            <a:r>
              <a:rPr lang="pt-BR" altLang="pt-BR" sz="700" dirty="0" smtClean="0">
                <a:latin typeface="Arial" panose="020B0604020202020204" pitchFamily="34" charset="0"/>
              </a:rPr>
              <a:t> - créditos da disciplina       </a:t>
            </a:r>
            <a:r>
              <a:rPr lang="pt-BR" altLang="pt-BR" sz="700" b="1" dirty="0" smtClean="0">
                <a:latin typeface="Arial" panose="020B0604020202020204" pitchFamily="34" charset="0"/>
              </a:rPr>
              <a:t>T</a:t>
            </a:r>
            <a:r>
              <a:rPr lang="pt-BR" altLang="pt-BR" sz="700" dirty="0" smtClean="0">
                <a:latin typeface="Arial" panose="020B0604020202020204" pitchFamily="34" charset="0"/>
              </a:rPr>
              <a:t> - Teoria      </a:t>
            </a:r>
            <a:r>
              <a:rPr lang="pt-BR" altLang="pt-BR" sz="700" b="1" dirty="0" smtClean="0">
                <a:latin typeface="Arial" panose="020B0604020202020204" pitchFamily="34" charset="0"/>
              </a:rPr>
              <a:t>L</a:t>
            </a:r>
            <a:r>
              <a:rPr lang="pt-BR" altLang="pt-BR" sz="700" dirty="0" smtClean="0">
                <a:latin typeface="Arial" panose="020B0604020202020204" pitchFamily="34" charset="0"/>
              </a:rPr>
              <a:t> - Laboratório        </a:t>
            </a:r>
            <a:r>
              <a:rPr lang="pt-BR" altLang="pt-BR" sz="700" b="1" dirty="0" smtClean="0">
                <a:latin typeface="Arial" panose="020B0604020202020204" pitchFamily="34" charset="0"/>
              </a:rPr>
              <a:t>A</a:t>
            </a:r>
            <a:r>
              <a:rPr lang="pt-BR" altLang="pt-BR" sz="700" dirty="0" smtClean="0">
                <a:latin typeface="Arial" panose="020B0604020202020204" pitchFamily="34" charset="0"/>
              </a:rPr>
              <a:t> - Atividade </a:t>
            </a:r>
            <a:r>
              <a:rPr lang="pt-BR" altLang="pt-BR" sz="1800" dirty="0" smtClean="0">
                <a:latin typeface="Arial" panose="020B0604020202020204" pitchFamily="34" charset="0"/>
              </a:rPr>
              <a:t> </a:t>
            </a:r>
            <a:r>
              <a:rPr lang="pt-BR" altLang="pt-BR" sz="700" dirty="0" smtClean="0">
                <a:latin typeface="Arial" panose="020B0604020202020204" pitchFamily="34" charset="0"/>
              </a:rPr>
              <a:t>	</a:t>
            </a:r>
          </a:p>
        </p:txBody>
      </p:sp>
      <p:sp>
        <p:nvSpPr>
          <p:cNvPr id="3077" name="AutoShape 274"/>
          <p:cNvSpPr>
            <a:spLocks noChangeArrowheads="1"/>
          </p:cNvSpPr>
          <p:nvPr/>
        </p:nvSpPr>
        <p:spPr bwMode="auto">
          <a:xfrm>
            <a:off x="152400" y="5653088"/>
            <a:ext cx="3810000" cy="893762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sz="2400"/>
          </a:p>
        </p:txBody>
      </p:sp>
      <p:sp>
        <p:nvSpPr>
          <p:cNvPr id="3078" name="AutoShape 275"/>
          <p:cNvSpPr>
            <a:spLocks noChangeArrowheads="1"/>
          </p:cNvSpPr>
          <p:nvPr/>
        </p:nvSpPr>
        <p:spPr bwMode="auto">
          <a:xfrm>
            <a:off x="4307381" y="5657850"/>
            <a:ext cx="1793875" cy="6096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sz="2400"/>
          </a:p>
        </p:txBody>
      </p:sp>
      <p:sp>
        <p:nvSpPr>
          <p:cNvPr id="2324" name="Text Box 276"/>
          <p:cNvSpPr txBox="1">
            <a:spLocks noChangeArrowheads="1"/>
          </p:cNvSpPr>
          <p:nvPr/>
        </p:nvSpPr>
        <p:spPr bwMode="auto">
          <a:xfrm>
            <a:off x="4231181" y="5653088"/>
            <a:ext cx="1816100" cy="655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defRPr/>
            </a:pPr>
            <a:r>
              <a:rPr lang="pt-BR" altLang="pt-BR" sz="90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Prazo para Conclusão:</a:t>
            </a:r>
          </a:p>
          <a:p>
            <a:pPr algn="ctr">
              <a:defRPr/>
            </a:pPr>
            <a:r>
              <a:rPr lang="pt-BR" altLang="pt-BR" sz="800" smtClean="0">
                <a:latin typeface="Arial" panose="020B0604020202020204" pitchFamily="34" charset="0"/>
              </a:rPr>
              <a:t>Ideal: 10 semestres</a:t>
            </a:r>
          </a:p>
          <a:p>
            <a:pPr algn="ctr">
              <a:lnSpc>
                <a:spcPct val="125000"/>
              </a:lnSpc>
              <a:defRPr/>
            </a:pPr>
            <a:r>
              <a:rPr lang="pt-BR" altLang="pt-BR" sz="800" smtClean="0">
                <a:latin typeface="Arial" panose="020B0604020202020204" pitchFamily="34" charset="0"/>
              </a:rPr>
              <a:t>Mínimo: 09 semestres</a:t>
            </a:r>
          </a:p>
          <a:p>
            <a:pPr algn="ctr">
              <a:lnSpc>
                <a:spcPct val="125000"/>
              </a:lnSpc>
              <a:defRPr/>
            </a:pPr>
            <a:r>
              <a:rPr lang="pt-BR" altLang="pt-BR" sz="800" smtClean="0">
                <a:latin typeface="Arial" panose="020B0604020202020204" pitchFamily="34" charset="0"/>
              </a:rPr>
              <a:t>Máximo: 15 semestres</a:t>
            </a:r>
          </a:p>
        </p:txBody>
      </p:sp>
      <p:sp>
        <p:nvSpPr>
          <p:cNvPr id="2085" name="Text Box 37"/>
          <p:cNvSpPr txBox="1">
            <a:spLocks noChangeArrowheads="1"/>
          </p:cNvSpPr>
          <p:nvPr/>
        </p:nvSpPr>
        <p:spPr bwMode="auto">
          <a:xfrm>
            <a:off x="0" y="-11113"/>
            <a:ext cx="9820275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defRPr/>
            </a:pPr>
            <a:r>
              <a:rPr lang="pt-BR" altLang="pt-BR" sz="11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FLUXOGRAMA DO CURSO DE LICENCIATURA EM QUÍMICA </a:t>
            </a:r>
            <a:r>
              <a:rPr lang="pt-BR" altLang="pt-BR" sz="11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–</a:t>
            </a:r>
            <a:r>
              <a:rPr lang="pt-BR" altLang="pt-BR" sz="1100" b="1" dirty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pt-BR" altLang="pt-BR" sz="11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NOTURNO – 46300/204 - </a:t>
            </a:r>
            <a:r>
              <a:rPr lang="pt-BR" altLang="pt-BR" sz="1100" b="1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(</a:t>
            </a:r>
            <a:r>
              <a:rPr lang="pt-BR" altLang="pt-BR" sz="11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2021)</a:t>
            </a:r>
            <a:endParaRPr lang="pt-BR" altLang="pt-BR" sz="1100" b="1" dirty="0"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3099" name="AutoShape 122"/>
          <p:cNvSpPr>
            <a:spLocks noChangeArrowheads="1"/>
          </p:cNvSpPr>
          <p:nvPr/>
        </p:nvSpPr>
        <p:spPr bwMode="auto">
          <a:xfrm>
            <a:off x="5136518" y="3038176"/>
            <a:ext cx="668338" cy="471488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sz="2400"/>
          </a:p>
        </p:txBody>
      </p:sp>
      <p:sp>
        <p:nvSpPr>
          <p:cNvPr id="3100" name="Text Box 434"/>
          <p:cNvSpPr txBox="1">
            <a:spLocks noChangeArrowheads="1"/>
          </p:cNvSpPr>
          <p:nvPr/>
        </p:nvSpPr>
        <p:spPr bwMode="auto">
          <a:xfrm>
            <a:off x="593089" y="314496"/>
            <a:ext cx="344488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pt-BR" altLang="pt-BR" sz="1000">
                <a:latin typeface="Arial" panose="020B0604020202020204" pitchFamily="34" charset="0"/>
              </a:rPr>
              <a:t>1º</a:t>
            </a:r>
          </a:p>
        </p:txBody>
      </p:sp>
      <p:sp>
        <p:nvSpPr>
          <p:cNvPr id="3101" name="Text Box 435"/>
          <p:cNvSpPr txBox="1">
            <a:spLocks noChangeArrowheads="1"/>
          </p:cNvSpPr>
          <p:nvPr/>
        </p:nvSpPr>
        <p:spPr bwMode="auto">
          <a:xfrm>
            <a:off x="1625999" y="316084"/>
            <a:ext cx="34448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pt-BR" altLang="pt-BR" sz="1000">
                <a:latin typeface="Arial" panose="020B0604020202020204" pitchFamily="34" charset="0"/>
              </a:rPr>
              <a:t>2º</a:t>
            </a:r>
          </a:p>
        </p:txBody>
      </p:sp>
      <p:sp>
        <p:nvSpPr>
          <p:cNvPr id="3102" name="Text Box 436"/>
          <p:cNvSpPr txBox="1">
            <a:spLocks noChangeArrowheads="1"/>
          </p:cNvSpPr>
          <p:nvPr/>
        </p:nvSpPr>
        <p:spPr bwMode="auto">
          <a:xfrm>
            <a:off x="2681607" y="316084"/>
            <a:ext cx="344488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pt-BR" altLang="pt-BR" sz="1000" dirty="0">
                <a:latin typeface="Arial" panose="020B0604020202020204" pitchFamily="34" charset="0"/>
              </a:rPr>
              <a:t>3º</a:t>
            </a:r>
          </a:p>
        </p:txBody>
      </p:sp>
      <p:sp>
        <p:nvSpPr>
          <p:cNvPr id="3103" name="Text Box 437"/>
          <p:cNvSpPr txBox="1">
            <a:spLocks noChangeArrowheads="1"/>
          </p:cNvSpPr>
          <p:nvPr/>
        </p:nvSpPr>
        <p:spPr bwMode="auto">
          <a:xfrm>
            <a:off x="3567892" y="316084"/>
            <a:ext cx="344488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pt-BR" altLang="pt-BR" sz="1000" dirty="0">
                <a:latin typeface="Arial" panose="020B0604020202020204" pitchFamily="34" charset="0"/>
              </a:rPr>
              <a:t>4º</a:t>
            </a:r>
          </a:p>
        </p:txBody>
      </p:sp>
      <p:sp>
        <p:nvSpPr>
          <p:cNvPr id="3104" name="Text Box 438"/>
          <p:cNvSpPr txBox="1">
            <a:spLocks noChangeArrowheads="1"/>
          </p:cNvSpPr>
          <p:nvPr/>
        </p:nvSpPr>
        <p:spPr bwMode="auto">
          <a:xfrm>
            <a:off x="4422054" y="316084"/>
            <a:ext cx="34448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pt-BR" altLang="pt-BR" sz="1000" dirty="0">
                <a:latin typeface="Arial" panose="020B0604020202020204" pitchFamily="34" charset="0"/>
              </a:rPr>
              <a:t>5º</a:t>
            </a:r>
          </a:p>
        </p:txBody>
      </p:sp>
      <p:sp>
        <p:nvSpPr>
          <p:cNvPr id="3105" name="Text Box 439"/>
          <p:cNvSpPr txBox="1">
            <a:spLocks noChangeArrowheads="1"/>
          </p:cNvSpPr>
          <p:nvPr/>
        </p:nvSpPr>
        <p:spPr bwMode="auto">
          <a:xfrm>
            <a:off x="5303320" y="316084"/>
            <a:ext cx="34448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pt-BR" altLang="pt-BR" sz="1000" dirty="0">
                <a:latin typeface="Arial" panose="020B0604020202020204" pitchFamily="34" charset="0"/>
              </a:rPr>
              <a:t>6º</a:t>
            </a:r>
          </a:p>
        </p:txBody>
      </p:sp>
      <p:sp>
        <p:nvSpPr>
          <p:cNvPr id="3106" name="Text Box 440"/>
          <p:cNvSpPr txBox="1">
            <a:spLocks noChangeArrowheads="1"/>
          </p:cNvSpPr>
          <p:nvPr/>
        </p:nvSpPr>
        <p:spPr bwMode="auto">
          <a:xfrm>
            <a:off x="6245658" y="316084"/>
            <a:ext cx="34448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pt-BR" altLang="pt-BR" sz="1000" dirty="0">
                <a:latin typeface="Arial" panose="020B0604020202020204" pitchFamily="34" charset="0"/>
              </a:rPr>
              <a:t>7º</a:t>
            </a:r>
          </a:p>
        </p:txBody>
      </p:sp>
      <p:sp>
        <p:nvSpPr>
          <p:cNvPr id="3107" name="Text Box 441"/>
          <p:cNvSpPr txBox="1">
            <a:spLocks noChangeArrowheads="1"/>
          </p:cNvSpPr>
          <p:nvPr/>
        </p:nvSpPr>
        <p:spPr bwMode="auto">
          <a:xfrm>
            <a:off x="7144847" y="316084"/>
            <a:ext cx="344488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pt-BR" altLang="pt-BR" sz="1000" dirty="0">
                <a:latin typeface="Arial" panose="020B0604020202020204" pitchFamily="34" charset="0"/>
              </a:rPr>
              <a:t>8º</a:t>
            </a:r>
          </a:p>
        </p:txBody>
      </p:sp>
      <p:sp>
        <p:nvSpPr>
          <p:cNvPr id="3110" name="Line 125"/>
          <p:cNvSpPr>
            <a:spLocks noChangeShapeType="1"/>
          </p:cNvSpPr>
          <p:nvPr/>
        </p:nvSpPr>
        <p:spPr bwMode="auto">
          <a:xfrm flipV="1">
            <a:off x="2813259" y="2900057"/>
            <a:ext cx="4540876" cy="360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114" name="AutoShape 100"/>
          <p:cNvSpPr>
            <a:spLocks noChangeArrowheads="1"/>
          </p:cNvSpPr>
          <p:nvPr/>
        </p:nvSpPr>
        <p:spPr bwMode="auto">
          <a:xfrm>
            <a:off x="5115212" y="1582864"/>
            <a:ext cx="728663" cy="425450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sz="2400"/>
          </a:p>
        </p:txBody>
      </p:sp>
      <p:sp>
        <p:nvSpPr>
          <p:cNvPr id="3116" name="AutoShape 122"/>
          <p:cNvSpPr>
            <a:spLocks noChangeArrowheads="1"/>
          </p:cNvSpPr>
          <p:nvPr/>
        </p:nvSpPr>
        <p:spPr bwMode="auto">
          <a:xfrm>
            <a:off x="7034998" y="2224375"/>
            <a:ext cx="666750" cy="550863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sz="2400"/>
          </a:p>
        </p:txBody>
      </p:sp>
      <p:sp>
        <p:nvSpPr>
          <p:cNvPr id="3120" name="Text Box 441"/>
          <p:cNvSpPr txBox="1">
            <a:spLocks noChangeArrowheads="1"/>
          </p:cNvSpPr>
          <p:nvPr/>
        </p:nvSpPr>
        <p:spPr bwMode="auto">
          <a:xfrm>
            <a:off x="8110801" y="316084"/>
            <a:ext cx="344488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pt-BR" altLang="pt-BR" sz="1000" dirty="0">
                <a:latin typeface="Arial" panose="020B0604020202020204" pitchFamily="34" charset="0"/>
              </a:rPr>
              <a:t>9º</a:t>
            </a:r>
          </a:p>
        </p:txBody>
      </p:sp>
      <p:sp>
        <p:nvSpPr>
          <p:cNvPr id="3121" name="Text Box 441"/>
          <p:cNvSpPr txBox="1">
            <a:spLocks noChangeArrowheads="1"/>
          </p:cNvSpPr>
          <p:nvPr/>
        </p:nvSpPr>
        <p:spPr bwMode="auto">
          <a:xfrm>
            <a:off x="8996972" y="316084"/>
            <a:ext cx="474663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pt-BR" altLang="pt-BR" sz="1000" dirty="0">
                <a:latin typeface="Arial" panose="020B0604020202020204" pitchFamily="34" charset="0"/>
              </a:rPr>
              <a:t>10º</a:t>
            </a:r>
          </a:p>
        </p:txBody>
      </p:sp>
      <p:sp>
        <p:nvSpPr>
          <p:cNvPr id="3163" name="Line 231"/>
          <p:cNvSpPr>
            <a:spLocks noChangeShapeType="1"/>
          </p:cNvSpPr>
          <p:nvPr/>
        </p:nvSpPr>
        <p:spPr bwMode="auto">
          <a:xfrm flipV="1">
            <a:off x="5873908" y="3778999"/>
            <a:ext cx="2022983" cy="34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187" name="Line 293"/>
          <p:cNvSpPr>
            <a:spLocks noChangeShapeType="1"/>
          </p:cNvSpPr>
          <p:nvPr/>
        </p:nvSpPr>
        <p:spPr bwMode="auto">
          <a:xfrm flipV="1">
            <a:off x="7354135" y="2775536"/>
            <a:ext cx="4722" cy="12452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199" name="Line 324"/>
          <p:cNvSpPr>
            <a:spLocks noChangeShapeType="1"/>
          </p:cNvSpPr>
          <p:nvPr/>
        </p:nvSpPr>
        <p:spPr bwMode="auto">
          <a:xfrm flipV="1">
            <a:off x="4048151" y="4881054"/>
            <a:ext cx="5237337" cy="62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235" name="Text Box 123"/>
          <p:cNvSpPr txBox="1">
            <a:spLocks noChangeArrowheads="1"/>
          </p:cNvSpPr>
          <p:nvPr/>
        </p:nvSpPr>
        <p:spPr bwMode="auto">
          <a:xfrm>
            <a:off x="5111954" y="3037715"/>
            <a:ext cx="717466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pt-BR" altLang="pt-BR" sz="600" b="1" dirty="0">
                <a:solidFill>
                  <a:srgbClr val="000000"/>
                </a:solidFill>
                <a:latin typeface="Arial" panose="020B0604020202020204" pitchFamily="34" charset="0"/>
              </a:rPr>
              <a:t>QBQ1252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pt-BR" altLang="pt-BR" sz="600" dirty="0">
                <a:solidFill>
                  <a:srgbClr val="000000"/>
                </a:solidFill>
                <a:latin typeface="Arial" panose="020B0604020202020204" pitchFamily="34" charset="0"/>
              </a:rPr>
              <a:t>Bioquímica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pt-BR" altLang="pt-BR" sz="600" dirty="0">
                <a:solidFill>
                  <a:srgbClr val="000000"/>
                </a:solidFill>
                <a:latin typeface="Arial" panose="020B0604020202020204" pitchFamily="34" charset="0"/>
              </a:rPr>
              <a:t>Metabólica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pt-BR" altLang="pt-BR" sz="600" dirty="0">
                <a:latin typeface="Arial" panose="020B0604020202020204" pitchFamily="34" charset="0"/>
              </a:rPr>
              <a:t>(</a:t>
            </a:r>
            <a:r>
              <a:rPr lang="pt-BR" altLang="pt-BR" sz="600" dirty="0" smtClean="0">
                <a:latin typeface="Arial" panose="020B0604020202020204" pitchFamily="34" charset="0"/>
              </a:rPr>
              <a:t>4T+1A</a:t>
            </a:r>
            <a:r>
              <a:rPr lang="pt-BR" altLang="pt-BR" sz="600" dirty="0">
                <a:latin typeface="Arial" panose="020B0604020202020204" pitchFamily="34" charset="0"/>
              </a:rPr>
              <a:t>)</a:t>
            </a:r>
          </a:p>
        </p:txBody>
      </p:sp>
      <p:sp>
        <p:nvSpPr>
          <p:cNvPr id="3237" name="Text Box 28"/>
          <p:cNvSpPr txBox="1">
            <a:spLocks noChangeArrowheads="1"/>
          </p:cNvSpPr>
          <p:nvPr/>
        </p:nvSpPr>
        <p:spPr bwMode="auto">
          <a:xfrm>
            <a:off x="5019962" y="1582402"/>
            <a:ext cx="909638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pt-BR" altLang="pt-BR" sz="600" b="1" dirty="0">
                <a:solidFill>
                  <a:srgbClr val="000000"/>
                </a:solidFill>
                <a:latin typeface="Arial" panose="020B0604020202020204" pitchFamily="34" charset="0"/>
              </a:rPr>
              <a:t>QFL1444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pt-BR" altLang="pt-BR" sz="600" dirty="0">
                <a:solidFill>
                  <a:srgbClr val="000000"/>
                </a:solidFill>
                <a:latin typeface="Arial" panose="020B0604020202020204" pitchFamily="34" charset="0"/>
              </a:rPr>
              <a:t>Físico-Química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pt-BR" altLang="pt-BR" sz="600" dirty="0">
                <a:solidFill>
                  <a:srgbClr val="000000"/>
                </a:solidFill>
                <a:latin typeface="Arial" panose="020B0604020202020204" pitchFamily="34" charset="0"/>
              </a:rPr>
              <a:t>Experimental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pt-BR" altLang="pt-BR" sz="600" dirty="0">
                <a:solidFill>
                  <a:srgbClr val="000000"/>
                </a:solidFill>
                <a:latin typeface="Arial" panose="020B0604020202020204" pitchFamily="34" charset="0"/>
              </a:rPr>
              <a:t>(4L+1A)</a:t>
            </a:r>
          </a:p>
        </p:txBody>
      </p:sp>
      <p:sp>
        <p:nvSpPr>
          <p:cNvPr id="3241" name="Text Box 34"/>
          <p:cNvSpPr txBox="1">
            <a:spLocks noChangeArrowheads="1"/>
          </p:cNvSpPr>
          <p:nvPr/>
        </p:nvSpPr>
        <p:spPr bwMode="auto">
          <a:xfrm>
            <a:off x="6973849" y="2222412"/>
            <a:ext cx="8128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pt-BR" altLang="pt-BR" sz="600" b="1" dirty="0">
                <a:solidFill>
                  <a:srgbClr val="000000"/>
                </a:solidFill>
                <a:latin typeface="Arial" panose="020B0604020202020204" pitchFamily="34" charset="0"/>
              </a:rPr>
              <a:t>QFL1423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pt-BR" altLang="pt-BR" sz="600" dirty="0">
                <a:solidFill>
                  <a:srgbClr val="000000"/>
                </a:solidFill>
                <a:latin typeface="Arial" panose="020B0604020202020204" pitchFamily="34" charset="0"/>
              </a:rPr>
              <a:t>Química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pt-BR" altLang="pt-BR" sz="600" dirty="0">
                <a:solidFill>
                  <a:srgbClr val="000000"/>
                </a:solidFill>
                <a:latin typeface="Arial" panose="020B0604020202020204" pitchFamily="34" charset="0"/>
              </a:rPr>
              <a:t>Orgânica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pt-BR" altLang="pt-BR" sz="600" dirty="0">
                <a:solidFill>
                  <a:srgbClr val="000000"/>
                </a:solidFill>
                <a:latin typeface="Arial" panose="020B0604020202020204" pitchFamily="34" charset="0"/>
              </a:rPr>
              <a:t>Experimental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pt-BR" altLang="pt-BR" sz="600" dirty="0">
                <a:solidFill>
                  <a:srgbClr val="000000"/>
                </a:solidFill>
                <a:latin typeface="Arial" panose="020B0604020202020204" pitchFamily="34" charset="0"/>
              </a:rPr>
              <a:t>(8L+2A)</a:t>
            </a:r>
          </a:p>
        </p:txBody>
      </p:sp>
      <p:sp>
        <p:nvSpPr>
          <p:cNvPr id="3256" name="Rectangle 369"/>
          <p:cNvSpPr>
            <a:spLocks noChangeArrowheads="1"/>
          </p:cNvSpPr>
          <p:nvPr/>
        </p:nvSpPr>
        <p:spPr bwMode="auto">
          <a:xfrm>
            <a:off x="6480808" y="5699761"/>
            <a:ext cx="215900" cy="1397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sz="2400"/>
          </a:p>
        </p:txBody>
      </p:sp>
      <p:sp>
        <p:nvSpPr>
          <p:cNvPr id="3257" name="Text Box 370"/>
          <p:cNvSpPr txBox="1">
            <a:spLocks noChangeArrowheads="1"/>
          </p:cNvSpPr>
          <p:nvPr/>
        </p:nvSpPr>
        <p:spPr bwMode="auto">
          <a:xfrm>
            <a:off x="6652258" y="5661661"/>
            <a:ext cx="1206500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800">
                <a:latin typeface="Arial" panose="020B0604020202020204" pitchFamily="34" charset="0"/>
              </a:rPr>
              <a:t>Núcleo Geral – (100)</a:t>
            </a:r>
            <a:endParaRPr lang="pt-BR" altLang="pt-BR" sz="2400"/>
          </a:p>
        </p:txBody>
      </p:sp>
      <p:sp>
        <p:nvSpPr>
          <p:cNvPr id="3260" name="Rectangle 373"/>
          <p:cNvSpPr>
            <a:spLocks noChangeArrowheads="1"/>
          </p:cNvSpPr>
          <p:nvPr/>
        </p:nvSpPr>
        <p:spPr bwMode="auto">
          <a:xfrm>
            <a:off x="6487158" y="5963114"/>
            <a:ext cx="215900" cy="139700"/>
          </a:xfrm>
          <a:prstGeom prst="rect">
            <a:avLst/>
          </a:prstGeom>
          <a:noFill/>
          <a:ln w="19050">
            <a:solidFill>
              <a:srgbClr val="FF0000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sz="2400"/>
          </a:p>
        </p:txBody>
      </p:sp>
      <p:sp>
        <p:nvSpPr>
          <p:cNvPr id="3261" name="Text Box 374"/>
          <p:cNvSpPr txBox="1">
            <a:spLocks noChangeArrowheads="1"/>
          </p:cNvSpPr>
          <p:nvPr/>
        </p:nvSpPr>
        <p:spPr bwMode="auto">
          <a:xfrm>
            <a:off x="6652258" y="5925014"/>
            <a:ext cx="1358900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800" dirty="0" smtClean="0">
                <a:latin typeface="Arial" panose="020B0604020202020204" pitchFamily="34" charset="0"/>
              </a:rPr>
              <a:t> Ênfase </a:t>
            </a:r>
            <a:r>
              <a:rPr lang="pt-BR" altLang="pt-BR" sz="800" dirty="0">
                <a:latin typeface="Arial" panose="020B0604020202020204" pitchFamily="34" charset="0"/>
              </a:rPr>
              <a:t>- </a:t>
            </a:r>
            <a:r>
              <a:rPr lang="pt-BR" altLang="pt-BR" sz="800" dirty="0" smtClean="0">
                <a:latin typeface="Arial" panose="020B0604020202020204" pitchFamily="34" charset="0"/>
              </a:rPr>
              <a:t>(204)</a:t>
            </a:r>
            <a:endParaRPr lang="pt-BR" altLang="pt-BR" sz="2400" dirty="0"/>
          </a:p>
        </p:txBody>
      </p:sp>
      <p:sp>
        <p:nvSpPr>
          <p:cNvPr id="167" name="Line 200"/>
          <p:cNvSpPr>
            <a:spLocks noChangeShapeType="1"/>
          </p:cNvSpPr>
          <p:nvPr/>
        </p:nvSpPr>
        <p:spPr bwMode="auto">
          <a:xfrm flipH="1">
            <a:off x="5469776" y="2899429"/>
            <a:ext cx="2090" cy="13343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72" name="AutoShape 216"/>
          <p:cNvSpPr>
            <a:spLocks noChangeArrowheads="1"/>
          </p:cNvSpPr>
          <p:nvPr/>
        </p:nvSpPr>
        <p:spPr bwMode="auto">
          <a:xfrm>
            <a:off x="1377705" y="4167389"/>
            <a:ext cx="736600" cy="696913"/>
          </a:xfrm>
          <a:prstGeom prst="roundRect">
            <a:avLst>
              <a:gd name="adj" fmla="val 16667"/>
            </a:avLst>
          </a:prstGeom>
          <a:noFill/>
          <a:ln w="19050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pt-BR" sz="2400"/>
          </a:p>
        </p:txBody>
      </p:sp>
      <p:sp>
        <p:nvSpPr>
          <p:cNvPr id="173" name="Text Box 27"/>
          <p:cNvSpPr txBox="1">
            <a:spLocks noChangeArrowheads="1"/>
          </p:cNvSpPr>
          <p:nvPr/>
        </p:nvSpPr>
        <p:spPr bwMode="auto">
          <a:xfrm>
            <a:off x="1371355" y="4154689"/>
            <a:ext cx="779463" cy="73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pt-BR" altLang="pt-BR" sz="600" b="1">
                <a:solidFill>
                  <a:srgbClr val="000000"/>
                </a:solidFill>
                <a:latin typeface="Arial" panose="020B0604020202020204" pitchFamily="34" charset="0"/>
              </a:rPr>
              <a:t>EDF0285 ou EDF0287 ou EDF0289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pt-BR" altLang="pt-BR" sz="600">
                <a:solidFill>
                  <a:srgbClr val="000000"/>
                </a:solidFill>
                <a:latin typeface="Arial" panose="020B0604020202020204" pitchFamily="34" charset="0"/>
              </a:rPr>
              <a:t>Introdução aos Estudos da Educação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pt-BR" altLang="pt-BR" sz="600">
                <a:solidFill>
                  <a:srgbClr val="000000"/>
                </a:solidFill>
                <a:latin typeface="Arial" panose="020B0604020202020204" pitchFamily="34" charset="0"/>
              </a:rPr>
              <a:t>(4T)</a:t>
            </a:r>
          </a:p>
        </p:txBody>
      </p:sp>
      <p:sp>
        <p:nvSpPr>
          <p:cNvPr id="174" name="AutoShape 89"/>
          <p:cNvSpPr>
            <a:spLocks noChangeArrowheads="1"/>
          </p:cNvSpPr>
          <p:nvPr/>
        </p:nvSpPr>
        <p:spPr bwMode="auto">
          <a:xfrm>
            <a:off x="2426118" y="4415655"/>
            <a:ext cx="722312" cy="537057"/>
          </a:xfrm>
          <a:prstGeom prst="roundRect">
            <a:avLst>
              <a:gd name="adj" fmla="val 16667"/>
            </a:avLst>
          </a:prstGeom>
          <a:noFill/>
          <a:ln w="19050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pt-BR" sz="2400"/>
          </a:p>
        </p:txBody>
      </p:sp>
      <p:sp>
        <p:nvSpPr>
          <p:cNvPr id="175" name="Text Box 27"/>
          <p:cNvSpPr txBox="1">
            <a:spLocks noChangeArrowheads="1"/>
          </p:cNvSpPr>
          <p:nvPr/>
        </p:nvSpPr>
        <p:spPr bwMode="auto">
          <a:xfrm>
            <a:off x="2361860" y="4337538"/>
            <a:ext cx="85341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pt-BR" altLang="pt-BR" sz="600" b="1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pt-BR" altLang="pt-BR" sz="600" b="1" dirty="0">
                <a:solidFill>
                  <a:srgbClr val="000000"/>
                </a:solidFill>
                <a:latin typeface="Arial" panose="020B0604020202020204" pitchFamily="34" charset="0"/>
              </a:rPr>
              <a:t>QFL4705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pt-BR" altLang="pt-BR" sz="600" dirty="0">
                <a:solidFill>
                  <a:srgbClr val="000000"/>
                </a:solidFill>
                <a:latin typeface="Arial" panose="020B0604020202020204" pitchFamily="34" charset="0"/>
              </a:rPr>
              <a:t>Atividades Teórico-Práticas de Aprofundamento I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pt-BR" altLang="pt-BR" sz="600" dirty="0">
                <a:solidFill>
                  <a:srgbClr val="000000"/>
                </a:solidFill>
                <a:latin typeface="Arial" panose="020B0604020202020204" pitchFamily="34" charset="0"/>
              </a:rPr>
              <a:t>(2A)</a:t>
            </a:r>
          </a:p>
        </p:txBody>
      </p:sp>
      <p:sp>
        <p:nvSpPr>
          <p:cNvPr id="176" name="AutoShape 216"/>
          <p:cNvSpPr>
            <a:spLocks noChangeArrowheads="1"/>
          </p:cNvSpPr>
          <p:nvPr/>
        </p:nvSpPr>
        <p:spPr bwMode="auto">
          <a:xfrm>
            <a:off x="3398006" y="4478938"/>
            <a:ext cx="650146" cy="529672"/>
          </a:xfrm>
          <a:prstGeom prst="roundRect">
            <a:avLst>
              <a:gd name="adj" fmla="val 16667"/>
            </a:avLst>
          </a:prstGeom>
          <a:noFill/>
          <a:ln w="19050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pt-BR" sz="2400"/>
          </a:p>
        </p:txBody>
      </p:sp>
      <p:sp>
        <p:nvSpPr>
          <p:cNvPr id="177" name="Text Box 19"/>
          <p:cNvSpPr txBox="1">
            <a:spLocks noChangeArrowheads="1"/>
          </p:cNvSpPr>
          <p:nvPr/>
        </p:nvSpPr>
        <p:spPr bwMode="auto">
          <a:xfrm>
            <a:off x="3409487" y="4481612"/>
            <a:ext cx="619083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pt-BR" altLang="pt-BR" sz="600" b="1" dirty="0">
                <a:solidFill>
                  <a:srgbClr val="000000"/>
                </a:solidFill>
                <a:latin typeface="Arial" panose="020B0604020202020204" pitchFamily="34" charset="0"/>
              </a:rPr>
              <a:t>QFL1701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pt-BR" altLang="pt-BR" sz="600" dirty="0">
                <a:solidFill>
                  <a:srgbClr val="000000"/>
                </a:solidFill>
                <a:latin typeface="Arial" panose="020B0604020202020204" pitchFamily="34" charset="0"/>
              </a:rPr>
              <a:t>Introdução ao Ensino de  Química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pt-BR" altLang="pt-BR" sz="600" dirty="0">
                <a:solidFill>
                  <a:srgbClr val="000000"/>
                </a:solidFill>
                <a:latin typeface="Arial" panose="020B0604020202020204" pitchFamily="34" charset="0"/>
              </a:rPr>
              <a:t>(</a:t>
            </a:r>
            <a:r>
              <a:rPr lang="pt-BR" altLang="pt-BR" sz="600" dirty="0" smtClean="0">
                <a:solidFill>
                  <a:srgbClr val="000000"/>
                </a:solidFill>
                <a:latin typeface="Arial" panose="020B0604020202020204" pitchFamily="34" charset="0"/>
              </a:rPr>
              <a:t>4T+3A</a:t>
            </a:r>
            <a:r>
              <a:rPr lang="pt-BR" altLang="pt-BR" sz="600" dirty="0">
                <a:solidFill>
                  <a:srgbClr val="000000"/>
                </a:solidFill>
                <a:latin typeface="Arial" panose="020B0604020202020204" pitchFamily="34" charset="0"/>
              </a:rPr>
              <a:t>)</a:t>
            </a:r>
          </a:p>
        </p:txBody>
      </p:sp>
      <p:sp>
        <p:nvSpPr>
          <p:cNvPr id="178" name="Text Box 372"/>
          <p:cNvSpPr txBox="1">
            <a:spLocks noChangeArrowheads="1"/>
          </p:cNvSpPr>
          <p:nvPr/>
        </p:nvSpPr>
        <p:spPr bwMode="auto">
          <a:xfrm>
            <a:off x="5074146" y="3604011"/>
            <a:ext cx="849313" cy="73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600" b="1" dirty="0">
                <a:latin typeface="Arial" panose="020B0604020202020204" pitchFamily="34" charset="0"/>
              </a:rPr>
              <a:t>QFL1702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600" dirty="0">
                <a:latin typeface="Arial" panose="020B0604020202020204" pitchFamily="34" charset="0"/>
              </a:rPr>
              <a:t>Instrumentação para o Ensino de Química I (Fundamentos)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600" dirty="0">
                <a:latin typeface="Arial" panose="020B0604020202020204" pitchFamily="34" charset="0"/>
              </a:rPr>
              <a:t>(</a:t>
            </a:r>
            <a:r>
              <a:rPr lang="pt-BR" altLang="pt-BR" sz="600" dirty="0" smtClean="0">
                <a:latin typeface="Arial" panose="020B0604020202020204" pitchFamily="34" charset="0"/>
              </a:rPr>
              <a:t>4T+3A</a:t>
            </a:r>
            <a:r>
              <a:rPr lang="pt-BR" altLang="pt-BR" sz="600" dirty="0">
                <a:latin typeface="Arial" panose="020B0604020202020204" pitchFamily="34" charset="0"/>
              </a:rPr>
              <a:t>)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pt-BR" altLang="pt-BR" sz="600" dirty="0">
              <a:latin typeface="Arial" panose="020B0604020202020204" pitchFamily="34" charset="0"/>
            </a:endParaRPr>
          </a:p>
        </p:txBody>
      </p:sp>
      <p:sp>
        <p:nvSpPr>
          <p:cNvPr id="179" name="AutoShape 216"/>
          <p:cNvSpPr>
            <a:spLocks noChangeArrowheads="1"/>
          </p:cNvSpPr>
          <p:nvPr/>
        </p:nvSpPr>
        <p:spPr bwMode="auto">
          <a:xfrm>
            <a:off x="5144034" y="3587959"/>
            <a:ext cx="714823" cy="666750"/>
          </a:xfrm>
          <a:prstGeom prst="roundRect">
            <a:avLst>
              <a:gd name="adj" fmla="val 16667"/>
            </a:avLst>
          </a:prstGeom>
          <a:noFill/>
          <a:ln w="19050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pt-BR" sz="2400"/>
          </a:p>
        </p:txBody>
      </p:sp>
      <p:sp>
        <p:nvSpPr>
          <p:cNvPr id="181" name="Text Box 372"/>
          <p:cNvSpPr txBox="1">
            <a:spLocks noChangeArrowheads="1"/>
          </p:cNvSpPr>
          <p:nvPr/>
        </p:nvSpPr>
        <p:spPr bwMode="auto">
          <a:xfrm>
            <a:off x="6969126" y="723099"/>
            <a:ext cx="731837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600" b="1" dirty="0">
                <a:latin typeface="Arial" panose="020B0604020202020204" pitchFamily="34" charset="0"/>
              </a:rPr>
              <a:t>4 Créditos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600" b="1" dirty="0">
                <a:latin typeface="Arial" panose="020B0604020202020204" pitchFamily="34" charset="0"/>
              </a:rPr>
              <a:t> Disciplinas Optativas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600" b="1" dirty="0">
                <a:latin typeface="Arial" panose="020B0604020202020204" pitchFamily="34" charset="0"/>
              </a:rPr>
              <a:t>Livres</a:t>
            </a:r>
          </a:p>
        </p:txBody>
      </p:sp>
      <p:sp>
        <p:nvSpPr>
          <p:cNvPr id="182" name="Text Box 372"/>
          <p:cNvSpPr txBox="1">
            <a:spLocks noChangeArrowheads="1"/>
          </p:cNvSpPr>
          <p:nvPr/>
        </p:nvSpPr>
        <p:spPr bwMode="auto">
          <a:xfrm>
            <a:off x="8809789" y="1401089"/>
            <a:ext cx="8255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600" b="1" dirty="0">
                <a:latin typeface="Arial" panose="020B0604020202020204" pitchFamily="34" charset="0"/>
              </a:rPr>
              <a:t>4 Créditos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600" b="1" dirty="0">
                <a:latin typeface="Arial" panose="020B0604020202020204" pitchFamily="34" charset="0"/>
              </a:rPr>
              <a:t> Disciplinas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600" b="1" dirty="0">
                <a:latin typeface="Arial" panose="020B0604020202020204" pitchFamily="34" charset="0"/>
              </a:rPr>
              <a:t>Eletivas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600" b="1" dirty="0">
                <a:latin typeface="Arial" panose="020B0604020202020204" pitchFamily="34" charset="0"/>
              </a:rPr>
              <a:t>(Natureza </a:t>
            </a:r>
            <a:r>
              <a:rPr lang="pt-BR" altLang="pt-BR" sz="600" b="1" dirty="0" smtClean="0">
                <a:latin typeface="Arial" panose="020B0604020202020204" pitchFamily="34" charset="0"/>
              </a:rPr>
              <a:t>Pedagógicas)</a:t>
            </a:r>
            <a:endParaRPr lang="pt-BR" altLang="pt-BR" sz="600" dirty="0">
              <a:latin typeface="Arial" panose="020B0604020202020204" pitchFamily="34" charset="0"/>
            </a:endParaRPr>
          </a:p>
        </p:txBody>
      </p:sp>
      <p:sp>
        <p:nvSpPr>
          <p:cNvPr id="183" name="Text Box 372"/>
          <p:cNvSpPr txBox="1">
            <a:spLocks noChangeArrowheads="1"/>
          </p:cNvSpPr>
          <p:nvPr/>
        </p:nvSpPr>
        <p:spPr bwMode="auto">
          <a:xfrm>
            <a:off x="8778039" y="720052"/>
            <a:ext cx="8255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600" b="1">
                <a:latin typeface="Arial" panose="020B0604020202020204" pitchFamily="34" charset="0"/>
              </a:rPr>
              <a:t>4 Créditos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600" b="1">
                <a:latin typeface="Arial" panose="020B0604020202020204" pitchFamily="34" charset="0"/>
              </a:rPr>
              <a:t> Disciplinas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600" b="1">
                <a:latin typeface="Arial" panose="020B0604020202020204" pitchFamily="34" charset="0"/>
              </a:rPr>
              <a:t>Optativas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600" b="1">
                <a:latin typeface="Arial" panose="020B0604020202020204" pitchFamily="34" charset="0"/>
              </a:rPr>
              <a:t>Livres</a:t>
            </a:r>
            <a:endParaRPr lang="pt-BR" altLang="pt-BR" sz="600">
              <a:latin typeface="Arial" panose="020B0604020202020204" pitchFamily="34" charset="0"/>
            </a:endParaRPr>
          </a:p>
        </p:txBody>
      </p:sp>
      <p:sp>
        <p:nvSpPr>
          <p:cNvPr id="184" name="Text Box 27"/>
          <p:cNvSpPr txBox="1">
            <a:spLocks noChangeArrowheads="1"/>
          </p:cNvSpPr>
          <p:nvPr/>
        </p:nvSpPr>
        <p:spPr bwMode="auto">
          <a:xfrm>
            <a:off x="5084646" y="669980"/>
            <a:ext cx="798513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pt-BR" altLang="pt-BR" sz="600" b="1" dirty="0">
                <a:solidFill>
                  <a:srgbClr val="000000"/>
                </a:solidFill>
                <a:latin typeface="Arial" panose="020B0604020202020204" pitchFamily="34" charset="0"/>
              </a:rPr>
              <a:t>EDF0290 ou EDF0292 ou </a:t>
            </a:r>
            <a:r>
              <a:rPr lang="pt-BR" altLang="pt-BR" sz="6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EDF0296 </a:t>
            </a:r>
            <a:r>
              <a:rPr lang="pt-BR" altLang="pt-BR" sz="600" b="1" dirty="0">
                <a:solidFill>
                  <a:srgbClr val="000000"/>
                </a:solidFill>
                <a:latin typeface="Arial" panose="020B0604020202020204" pitchFamily="34" charset="0"/>
              </a:rPr>
              <a:t>ou EDF0298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pt-BR" altLang="pt-BR" sz="600" dirty="0">
                <a:solidFill>
                  <a:srgbClr val="000000"/>
                </a:solidFill>
                <a:latin typeface="Arial" panose="020B0604020202020204" pitchFamily="34" charset="0"/>
              </a:rPr>
              <a:t>Psicologia da Educação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pt-BR" altLang="pt-BR" sz="600" dirty="0">
                <a:solidFill>
                  <a:srgbClr val="000000"/>
                </a:solidFill>
                <a:latin typeface="Arial" panose="020B0604020202020204" pitchFamily="34" charset="0"/>
              </a:rPr>
              <a:t>(4T+1A)</a:t>
            </a:r>
          </a:p>
        </p:txBody>
      </p:sp>
      <p:sp>
        <p:nvSpPr>
          <p:cNvPr id="185" name="AutoShape 99"/>
          <p:cNvSpPr>
            <a:spLocks noChangeArrowheads="1"/>
          </p:cNvSpPr>
          <p:nvPr/>
        </p:nvSpPr>
        <p:spPr bwMode="auto">
          <a:xfrm>
            <a:off x="5121159" y="682680"/>
            <a:ext cx="708025" cy="707049"/>
          </a:xfrm>
          <a:prstGeom prst="roundRect">
            <a:avLst>
              <a:gd name="adj" fmla="val 16667"/>
            </a:avLst>
          </a:prstGeom>
          <a:noFill/>
          <a:ln w="19050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pt-BR" sz="2400"/>
          </a:p>
        </p:txBody>
      </p:sp>
      <p:sp>
        <p:nvSpPr>
          <p:cNvPr id="186" name="AutoShape 122"/>
          <p:cNvSpPr>
            <a:spLocks noChangeArrowheads="1"/>
          </p:cNvSpPr>
          <p:nvPr/>
        </p:nvSpPr>
        <p:spPr bwMode="auto">
          <a:xfrm>
            <a:off x="6086216" y="1454025"/>
            <a:ext cx="665162" cy="520700"/>
          </a:xfrm>
          <a:prstGeom prst="roundRect">
            <a:avLst>
              <a:gd name="adj" fmla="val 16667"/>
            </a:avLst>
          </a:prstGeom>
          <a:noFill/>
          <a:ln w="19050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pt-BR" sz="2400"/>
          </a:p>
        </p:txBody>
      </p:sp>
      <p:sp>
        <p:nvSpPr>
          <p:cNvPr id="187" name="AutoShape 122"/>
          <p:cNvSpPr>
            <a:spLocks noChangeArrowheads="1"/>
          </p:cNvSpPr>
          <p:nvPr/>
        </p:nvSpPr>
        <p:spPr bwMode="auto">
          <a:xfrm>
            <a:off x="6071928" y="680827"/>
            <a:ext cx="665163" cy="520700"/>
          </a:xfrm>
          <a:prstGeom prst="roundRect">
            <a:avLst>
              <a:gd name="adj" fmla="val 16667"/>
            </a:avLst>
          </a:prstGeom>
          <a:noFill/>
          <a:ln w="19050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pt-BR" sz="2400"/>
          </a:p>
        </p:txBody>
      </p:sp>
      <p:sp>
        <p:nvSpPr>
          <p:cNvPr id="188" name="Text Box 372"/>
          <p:cNvSpPr txBox="1">
            <a:spLocks noChangeArrowheads="1"/>
          </p:cNvSpPr>
          <p:nvPr/>
        </p:nvSpPr>
        <p:spPr bwMode="auto">
          <a:xfrm>
            <a:off x="6084628" y="733215"/>
            <a:ext cx="61753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600" b="1">
                <a:latin typeface="Arial" panose="020B0604020202020204" pitchFamily="34" charset="0"/>
              </a:rPr>
              <a:t>EDM0402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600">
                <a:latin typeface="Arial" panose="020B0604020202020204" pitchFamily="34" charset="0"/>
              </a:rPr>
              <a:t>Didática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600">
                <a:latin typeface="Arial" panose="020B0604020202020204" pitchFamily="34" charset="0"/>
              </a:rPr>
              <a:t>(4T+1A)</a:t>
            </a:r>
          </a:p>
        </p:txBody>
      </p:sp>
      <p:sp>
        <p:nvSpPr>
          <p:cNvPr id="189" name="AutoShape 122"/>
          <p:cNvSpPr>
            <a:spLocks noChangeArrowheads="1"/>
          </p:cNvSpPr>
          <p:nvPr/>
        </p:nvSpPr>
        <p:spPr bwMode="auto">
          <a:xfrm>
            <a:off x="6998682" y="1454143"/>
            <a:ext cx="666750" cy="520700"/>
          </a:xfrm>
          <a:prstGeom prst="roundRect">
            <a:avLst>
              <a:gd name="adj" fmla="val 16667"/>
            </a:avLst>
          </a:prstGeom>
          <a:noFill/>
          <a:ln w="19050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pt-BR" sz="2400"/>
          </a:p>
        </p:txBody>
      </p:sp>
      <p:sp>
        <p:nvSpPr>
          <p:cNvPr id="190" name="AutoShape 122"/>
          <p:cNvSpPr>
            <a:spLocks noChangeArrowheads="1"/>
          </p:cNvSpPr>
          <p:nvPr/>
        </p:nvSpPr>
        <p:spPr bwMode="auto">
          <a:xfrm>
            <a:off x="7898219" y="1481130"/>
            <a:ext cx="715962" cy="522287"/>
          </a:xfrm>
          <a:prstGeom prst="roundRect">
            <a:avLst>
              <a:gd name="adj" fmla="val 16667"/>
            </a:avLst>
          </a:prstGeom>
          <a:noFill/>
          <a:ln w="19050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pt-BR" sz="2400"/>
          </a:p>
        </p:txBody>
      </p:sp>
      <p:sp>
        <p:nvSpPr>
          <p:cNvPr id="191" name="AutoShape 122"/>
          <p:cNvSpPr>
            <a:spLocks noChangeArrowheads="1"/>
          </p:cNvSpPr>
          <p:nvPr/>
        </p:nvSpPr>
        <p:spPr bwMode="auto">
          <a:xfrm>
            <a:off x="6983412" y="681029"/>
            <a:ext cx="666750" cy="522288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pt-BR" sz="2400"/>
          </a:p>
        </p:txBody>
      </p:sp>
      <p:sp>
        <p:nvSpPr>
          <p:cNvPr id="192" name="AutoShape 122"/>
          <p:cNvSpPr>
            <a:spLocks noChangeArrowheads="1"/>
          </p:cNvSpPr>
          <p:nvPr/>
        </p:nvSpPr>
        <p:spPr bwMode="auto">
          <a:xfrm>
            <a:off x="8879639" y="1418552"/>
            <a:ext cx="665162" cy="5207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pt-BR" sz="2400"/>
          </a:p>
        </p:txBody>
      </p:sp>
      <p:sp>
        <p:nvSpPr>
          <p:cNvPr id="193" name="AutoShape 122"/>
          <p:cNvSpPr>
            <a:spLocks noChangeArrowheads="1"/>
          </p:cNvSpPr>
          <p:nvPr/>
        </p:nvSpPr>
        <p:spPr bwMode="auto">
          <a:xfrm>
            <a:off x="8862176" y="693064"/>
            <a:ext cx="666750" cy="5207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pt-BR" sz="2400"/>
          </a:p>
        </p:txBody>
      </p:sp>
      <p:sp>
        <p:nvSpPr>
          <p:cNvPr id="194" name="Text Box 372"/>
          <p:cNvSpPr txBox="1">
            <a:spLocks noChangeArrowheads="1"/>
          </p:cNvSpPr>
          <p:nvPr/>
        </p:nvSpPr>
        <p:spPr bwMode="auto">
          <a:xfrm>
            <a:off x="6990745" y="1431918"/>
            <a:ext cx="676275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600" b="1" dirty="0">
                <a:latin typeface="Arial" panose="020B0604020202020204" pitchFamily="34" charset="0"/>
              </a:rPr>
              <a:t> EDM0432 </a:t>
            </a:r>
            <a:r>
              <a:rPr lang="pt-BR" altLang="pt-BR" sz="600" dirty="0">
                <a:latin typeface="Arial" panose="020B0604020202020204" pitchFamily="34" charset="0"/>
              </a:rPr>
              <a:t>Metodologia do Ensino de Química II (</a:t>
            </a:r>
            <a:r>
              <a:rPr lang="pt-BR" altLang="pt-BR" sz="600" dirty="0" smtClean="0">
                <a:latin typeface="Arial" panose="020B0604020202020204" pitchFamily="34" charset="0"/>
              </a:rPr>
              <a:t>4T+3A</a:t>
            </a:r>
            <a:r>
              <a:rPr lang="pt-BR" altLang="pt-BR" sz="600" dirty="0">
                <a:latin typeface="Arial" panose="020B0604020202020204" pitchFamily="34" charset="0"/>
              </a:rPr>
              <a:t>)</a:t>
            </a:r>
          </a:p>
        </p:txBody>
      </p:sp>
      <p:sp>
        <p:nvSpPr>
          <p:cNvPr id="195" name="Line 272"/>
          <p:cNvSpPr>
            <a:spLocks noChangeShapeType="1"/>
          </p:cNvSpPr>
          <p:nvPr/>
        </p:nvSpPr>
        <p:spPr bwMode="auto">
          <a:xfrm>
            <a:off x="6759315" y="1716425"/>
            <a:ext cx="25365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96" name="Text Box 372"/>
          <p:cNvSpPr txBox="1">
            <a:spLocks noChangeArrowheads="1"/>
          </p:cNvSpPr>
          <p:nvPr/>
        </p:nvSpPr>
        <p:spPr bwMode="auto">
          <a:xfrm>
            <a:off x="5098592" y="2140910"/>
            <a:ext cx="769938" cy="73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600" b="1" dirty="0">
                <a:latin typeface="Arial" panose="020B0604020202020204" pitchFamily="34" charset="0"/>
              </a:rPr>
              <a:t>EDA0463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600" dirty="0">
                <a:latin typeface="Arial" panose="020B0604020202020204" pitchFamily="34" charset="0"/>
              </a:rPr>
              <a:t>Política e Organização da Educação Básica no Brasil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600" dirty="0">
                <a:latin typeface="Arial" panose="020B0604020202020204" pitchFamily="34" charset="0"/>
              </a:rPr>
              <a:t>(</a:t>
            </a:r>
            <a:r>
              <a:rPr lang="pt-BR" altLang="pt-BR" sz="600" dirty="0" smtClean="0">
                <a:latin typeface="Arial" panose="020B0604020202020204" pitchFamily="34" charset="0"/>
              </a:rPr>
              <a:t>4T+2A</a:t>
            </a:r>
            <a:r>
              <a:rPr lang="pt-BR" altLang="pt-BR" sz="600" dirty="0">
                <a:latin typeface="Arial" panose="020B0604020202020204" pitchFamily="34" charset="0"/>
              </a:rPr>
              <a:t>)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pt-BR" altLang="pt-BR" sz="600" dirty="0">
              <a:latin typeface="Arial" panose="020B0604020202020204" pitchFamily="34" charset="0"/>
            </a:endParaRPr>
          </a:p>
        </p:txBody>
      </p:sp>
      <p:sp>
        <p:nvSpPr>
          <p:cNvPr id="197" name="AutoShape 216"/>
          <p:cNvSpPr>
            <a:spLocks noChangeArrowheads="1"/>
          </p:cNvSpPr>
          <p:nvPr/>
        </p:nvSpPr>
        <p:spPr bwMode="auto">
          <a:xfrm>
            <a:off x="5123041" y="2148846"/>
            <a:ext cx="711200" cy="681038"/>
          </a:xfrm>
          <a:prstGeom prst="roundRect">
            <a:avLst>
              <a:gd name="adj" fmla="val 16667"/>
            </a:avLst>
          </a:prstGeom>
          <a:noFill/>
          <a:ln w="19050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pt-BR" sz="2400"/>
          </a:p>
        </p:txBody>
      </p:sp>
      <p:sp>
        <p:nvSpPr>
          <p:cNvPr id="198" name="AutoShape 216"/>
          <p:cNvSpPr>
            <a:spLocks noChangeArrowheads="1"/>
          </p:cNvSpPr>
          <p:nvPr/>
        </p:nvSpPr>
        <p:spPr bwMode="auto">
          <a:xfrm>
            <a:off x="7898219" y="671505"/>
            <a:ext cx="712787" cy="596521"/>
          </a:xfrm>
          <a:prstGeom prst="roundRect">
            <a:avLst>
              <a:gd name="adj" fmla="val 16667"/>
            </a:avLst>
          </a:prstGeom>
          <a:noFill/>
          <a:ln w="19050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pt-BR" sz="2400"/>
          </a:p>
        </p:txBody>
      </p:sp>
      <p:sp>
        <p:nvSpPr>
          <p:cNvPr id="199" name="Text Box 372"/>
          <p:cNvSpPr txBox="1">
            <a:spLocks noChangeArrowheads="1"/>
          </p:cNvSpPr>
          <p:nvPr/>
        </p:nvSpPr>
        <p:spPr bwMode="auto">
          <a:xfrm>
            <a:off x="7844933" y="749190"/>
            <a:ext cx="836613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600" b="1" dirty="0">
                <a:latin typeface="Arial" panose="020B0604020202020204" pitchFamily="34" charset="0"/>
              </a:rPr>
              <a:t>EDM0685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600" dirty="0">
                <a:latin typeface="Arial" panose="020B0604020202020204" pitchFamily="34" charset="0"/>
              </a:rPr>
              <a:t>Experimentação e </a:t>
            </a:r>
            <a:r>
              <a:rPr lang="pt-BR" altLang="pt-BR" sz="600" dirty="0" smtClean="0">
                <a:latin typeface="Arial" panose="020B0604020202020204" pitchFamily="34" charset="0"/>
              </a:rPr>
              <a:t>Modelagem</a:t>
            </a:r>
            <a:endParaRPr lang="pt-BR" altLang="pt-BR" sz="600" dirty="0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600" dirty="0">
                <a:latin typeface="Arial" panose="020B0604020202020204" pitchFamily="34" charset="0"/>
              </a:rPr>
              <a:t>(1T+2A)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pt-BR" altLang="pt-BR" sz="600" dirty="0">
              <a:latin typeface="Arial" panose="020B0604020202020204" pitchFamily="34" charset="0"/>
            </a:endParaRPr>
          </a:p>
        </p:txBody>
      </p:sp>
      <p:sp>
        <p:nvSpPr>
          <p:cNvPr id="200" name="Text Box 372"/>
          <p:cNvSpPr txBox="1">
            <a:spLocks noChangeArrowheads="1"/>
          </p:cNvSpPr>
          <p:nvPr/>
        </p:nvSpPr>
        <p:spPr bwMode="auto">
          <a:xfrm>
            <a:off x="6049962" y="1431281"/>
            <a:ext cx="744538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600" b="1" dirty="0">
                <a:latin typeface="Arial" panose="020B0604020202020204" pitchFamily="34" charset="0"/>
              </a:rPr>
              <a:t>EDM0431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600" dirty="0">
                <a:latin typeface="Arial" panose="020B0604020202020204" pitchFamily="34" charset="0"/>
              </a:rPr>
              <a:t>Metodologia do Ensino de Química I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600" dirty="0">
                <a:latin typeface="Arial" panose="020B0604020202020204" pitchFamily="34" charset="0"/>
              </a:rPr>
              <a:t>(</a:t>
            </a:r>
            <a:r>
              <a:rPr lang="pt-BR" altLang="pt-BR" sz="600" dirty="0" smtClean="0">
                <a:latin typeface="Arial" panose="020B0604020202020204" pitchFamily="34" charset="0"/>
              </a:rPr>
              <a:t>4T+3A</a:t>
            </a:r>
            <a:r>
              <a:rPr lang="pt-BR" altLang="pt-BR" sz="600" dirty="0">
                <a:latin typeface="Arial" panose="020B0604020202020204" pitchFamily="34" charset="0"/>
              </a:rPr>
              <a:t>)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pt-BR" altLang="pt-BR" sz="600" dirty="0">
              <a:latin typeface="Arial" panose="020B0604020202020204" pitchFamily="34" charset="0"/>
            </a:endParaRPr>
          </a:p>
        </p:txBody>
      </p:sp>
      <p:sp>
        <p:nvSpPr>
          <p:cNvPr id="201" name="Text Box 372"/>
          <p:cNvSpPr txBox="1">
            <a:spLocks noChangeArrowheads="1"/>
          </p:cNvSpPr>
          <p:nvPr/>
        </p:nvSpPr>
        <p:spPr bwMode="auto">
          <a:xfrm>
            <a:off x="7928295" y="1469863"/>
            <a:ext cx="652462" cy="64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600" b="1" dirty="0">
                <a:latin typeface="Arial" panose="020B0604020202020204" pitchFamily="34" charset="0"/>
              </a:rPr>
              <a:t>QFL1104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600" dirty="0">
                <a:latin typeface="Arial" panose="020B0604020202020204" pitchFamily="34" charset="0"/>
              </a:rPr>
              <a:t>Temas Atuais da Pesquisa em Química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600" dirty="0">
                <a:latin typeface="Arial" panose="020B0604020202020204" pitchFamily="34" charset="0"/>
              </a:rPr>
              <a:t>(</a:t>
            </a:r>
            <a:r>
              <a:rPr lang="pt-BR" altLang="pt-BR" sz="600" dirty="0" smtClean="0">
                <a:latin typeface="Arial" panose="020B0604020202020204" pitchFamily="34" charset="0"/>
              </a:rPr>
              <a:t>2T+2A)</a:t>
            </a:r>
            <a:endParaRPr lang="pt-BR" altLang="pt-BR" sz="600" dirty="0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pt-BR" altLang="pt-BR" sz="600" dirty="0">
              <a:latin typeface="Arial" panose="020B0604020202020204" pitchFamily="34" charset="0"/>
            </a:endParaRPr>
          </a:p>
        </p:txBody>
      </p:sp>
      <p:sp>
        <p:nvSpPr>
          <p:cNvPr id="202" name="Text Box 27"/>
          <p:cNvSpPr txBox="1">
            <a:spLocks noChangeArrowheads="1"/>
          </p:cNvSpPr>
          <p:nvPr/>
        </p:nvSpPr>
        <p:spPr bwMode="auto">
          <a:xfrm>
            <a:off x="6032872" y="2104848"/>
            <a:ext cx="84558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pt-BR" altLang="pt-BR" sz="600" b="1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pt-BR" altLang="pt-BR" sz="600" b="1" dirty="0">
                <a:solidFill>
                  <a:srgbClr val="000000"/>
                </a:solidFill>
                <a:latin typeface="Arial" panose="020B0604020202020204" pitchFamily="34" charset="0"/>
              </a:rPr>
              <a:t>QFL4715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pt-BR" altLang="pt-BR" sz="600" dirty="0">
                <a:solidFill>
                  <a:srgbClr val="000000"/>
                </a:solidFill>
                <a:latin typeface="Arial" panose="020B0604020202020204" pitchFamily="34" charset="0"/>
              </a:rPr>
              <a:t>Atividades Teórico-Práticas de Aprofundamento</a:t>
            </a:r>
            <a:r>
              <a:rPr lang="pt-BR" altLang="pt-BR" sz="600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pt-BR" altLang="pt-BR" sz="600" dirty="0">
                <a:solidFill>
                  <a:srgbClr val="000000"/>
                </a:solidFill>
                <a:latin typeface="Arial" panose="020B0604020202020204" pitchFamily="34" charset="0"/>
              </a:rPr>
              <a:t>II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pt-BR" altLang="pt-BR" sz="600" dirty="0">
                <a:solidFill>
                  <a:srgbClr val="000000"/>
                </a:solidFill>
                <a:latin typeface="Arial" panose="020B0604020202020204" pitchFamily="34" charset="0"/>
              </a:rPr>
              <a:t>(2A)</a:t>
            </a:r>
          </a:p>
        </p:txBody>
      </p:sp>
      <p:sp>
        <p:nvSpPr>
          <p:cNvPr id="203" name="AutoShape 89"/>
          <p:cNvSpPr>
            <a:spLocks noChangeArrowheads="1"/>
          </p:cNvSpPr>
          <p:nvPr/>
        </p:nvSpPr>
        <p:spPr bwMode="auto">
          <a:xfrm>
            <a:off x="6086677" y="2162050"/>
            <a:ext cx="723030" cy="622300"/>
          </a:xfrm>
          <a:prstGeom prst="roundRect">
            <a:avLst>
              <a:gd name="adj" fmla="val 16667"/>
            </a:avLst>
          </a:prstGeom>
          <a:noFill/>
          <a:ln w="19050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pt-BR" sz="2400"/>
          </a:p>
        </p:txBody>
      </p:sp>
      <p:sp>
        <p:nvSpPr>
          <p:cNvPr id="204" name="Text Box 372"/>
          <p:cNvSpPr txBox="1">
            <a:spLocks noChangeArrowheads="1"/>
          </p:cNvSpPr>
          <p:nvPr/>
        </p:nvSpPr>
        <p:spPr bwMode="auto">
          <a:xfrm>
            <a:off x="8826473" y="4014132"/>
            <a:ext cx="84455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600" b="1" dirty="0">
                <a:latin typeface="Arial" panose="020B0604020202020204" pitchFamily="34" charset="0"/>
              </a:rPr>
              <a:t>QFL1704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600" dirty="0">
                <a:latin typeface="Arial" panose="020B0604020202020204" pitchFamily="34" charset="0"/>
              </a:rPr>
              <a:t>Instrumentação para o Ensino de Química III (Currículo e Planejamento)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600" dirty="0">
                <a:latin typeface="Arial" panose="020B0604020202020204" pitchFamily="34" charset="0"/>
              </a:rPr>
              <a:t> (</a:t>
            </a:r>
            <a:r>
              <a:rPr lang="pt-BR" altLang="pt-BR" sz="600" dirty="0" smtClean="0">
                <a:latin typeface="Arial" panose="020B0604020202020204" pitchFamily="34" charset="0"/>
              </a:rPr>
              <a:t>4T+4A</a:t>
            </a:r>
            <a:r>
              <a:rPr lang="pt-BR" altLang="pt-BR" sz="600" dirty="0">
                <a:latin typeface="Arial" panose="020B0604020202020204" pitchFamily="34" charset="0"/>
              </a:rPr>
              <a:t>)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pt-BR" altLang="pt-BR" sz="600" dirty="0">
              <a:latin typeface="Arial" panose="020B0604020202020204" pitchFamily="34" charset="0"/>
            </a:endParaRPr>
          </a:p>
        </p:txBody>
      </p:sp>
      <p:sp>
        <p:nvSpPr>
          <p:cNvPr id="205" name="Line 126"/>
          <p:cNvSpPr>
            <a:spLocks noChangeShapeType="1"/>
          </p:cNvSpPr>
          <p:nvPr/>
        </p:nvSpPr>
        <p:spPr bwMode="auto">
          <a:xfrm flipV="1">
            <a:off x="9285488" y="4740788"/>
            <a:ext cx="0" cy="14751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06" name="Line 196"/>
          <p:cNvSpPr>
            <a:spLocks noChangeShapeType="1"/>
          </p:cNvSpPr>
          <p:nvPr/>
        </p:nvSpPr>
        <p:spPr bwMode="auto">
          <a:xfrm flipH="1" flipV="1">
            <a:off x="8324406" y="4734832"/>
            <a:ext cx="1" cy="14751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07" name="AutoShape 216"/>
          <p:cNvSpPr>
            <a:spLocks noChangeArrowheads="1"/>
          </p:cNvSpPr>
          <p:nvPr/>
        </p:nvSpPr>
        <p:spPr bwMode="auto">
          <a:xfrm>
            <a:off x="7903066" y="4056354"/>
            <a:ext cx="774700" cy="666750"/>
          </a:xfrm>
          <a:prstGeom prst="roundRect">
            <a:avLst>
              <a:gd name="adj" fmla="val 16667"/>
            </a:avLst>
          </a:prstGeom>
          <a:noFill/>
          <a:ln w="19050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pt-BR" sz="2400"/>
          </a:p>
        </p:txBody>
      </p:sp>
      <p:sp>
        <p:nvSpPr>
          <p:cNvPr id="208" name="Text Box 372"/>
          <p:cNvSpPr txBox="1">
            <a:spLocks noChangeArrowheads="1"/>
          </p:cNvSpPr>
          <p:nvPr/>
        </p:nvSpPr>
        <p:spPr bwMode="auto">
          <a:xfrm>
            <a:off x="7847503" y="4056354"/>
            <a:ext cx="900113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600" b="1" dirty="0">
                <a:latin typeface="Arial" panose="020B0604020202020204" pitchFamily="34" charset="0"/>
              </a:rPr>
              <a:t>QFL1703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600" dirty="0">
                <a:latin typeface="Arial" panose="020B0604020202020204" pitchFamily="34" charset="0"/>
              </a:rPr>
              <a:t>Instrumentação para o Ensino de Química II (Ensino e Atividade)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600" dirty="0">
                <a:latin typeface="Arial" panose="020B0604020202020204" pitchFamily="34" charset="0"/>
              </a:rPr>
              <a:t>(</a:t>
            </a:r>
            <a:r>
              <a:rPr lang="pt-BR" altLang="pt-BR" sz="600" dirty="0" smtClean="0">
                <a:latin typeface="Arial" panose="020B0604020202020204" pitchFamily="34" charset="0"/>
              </a:rPr>
              <a:t>3T+3L+4A</a:t>
            </a:r>
            <a:r>
              <a:rPr lang="pt-BR" altLang="pt-BR" sz="600" dirty="0">
                <a:latin typeface="Arial" panose="020B0604020202020204" pitchFamily="34" charset="0"/>
              </a:rPr>
              <a:t>)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pt-BR" altLang="pt-BR" sz="600" dirty="0">
              <a:latin typeface="Arial" panose="020B0604020202020204" pitchFamily="34" charset="0"/>
            </a:endParaRPr>
          </a:p>
        </p:txBody>
      </p:sp>
      <p:sp>
        <p:nvSpPr>
          <p:cNvPr id="209" name="AutoShape 122"/>
          <p:cNvSpPr>
            <a:spLocks noChangeArrowheads="1"/>
          </p:cNvSpPr>
          <p:nvPr/>
        </p:nvSpPr>
        <p:spPr bwMode="auto">
          <a:xfrm>
            <a:off x="7923200" y="3418370"/>
            <a:ext cx="1700110" cy="542935"/>
          </a:xfrm>
          <a:prstGeom prst="roundRect">
            <a:avLst>
              <a:gd name="adj" fmla="val 16667"/>
            </a:avLst>
          </a:prstGeom>
          <a:noFill/>
          <a:ln w="19050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pt-BR" sz="2400"/>
          </a:p>
        </p:txBody>
      </p:sp>
      <p:sp>
        <p:nvSpPr>
          <p:cNvPr id="210" name="AutoShape 216"/>
          <p:cNvSpPr>
            <a:spLocks noChangeArrowheads="1"/>
          </p:cNvSpPr>
          <p:nvPr/>
        </p:nvSpPr>
        <p:spPr bwMode="auto">
          <a:xfrm>
            <a:off x="8893956" y="4052207"/>
            <a:ext cx="709584" cy="682625"/>
          </a:xfrm>
          <a:prstGeom prst="roundRect">
            <a:avLst>
              <a:gd name="adj" fmla="val 16667"/>
            </a:avLst>
          </a:prstGeom>
          <a:noFill/>
          <a:ln w="19050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pt-BR" sz="2400"/>
          </a:p>
        </p:txBody>
      </p:sp>
      <p:sp>
        <p:nvSpPr>
          <p:cNvPr id="211" name="AutoShape 108"/>
          <p:cNvSpPr>
            <a:spLocks noChangeArrowheads="1"/>
          </p:cNvSpPr>
          <p:nvPr/>
        </p:nvSpPr>
        <p:spPr bwMode="auto">
          <a:xfrm>
            <a:off x="7040830" y="3024172"/>
            <a:ext cx="762839" cy="652222"/>
          </a:xfrm>
          <a:prstGeom prst="roundRect">
            <a:avLst>
              <a:gd name="adj" fmla="val 16667"/>
            </a:avLst>
          </a:prstGeom>
          <a:noFill/>
          <a:ln w="19050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pt-BR" sz="2400"/>
          </a:p>
        </p:txBody>
      </p:sp>
      <p:sp>
        <p:nvSpPr>
          <p:cNvPr id="212" name="Text Box 372"/>
          <p:cNvSpPr txBox="1">
            <a:spLocks noChangeArrowheads="1"/>
          </p:cNvSpPr>
          <p:nvPr/>
        </p:nvSpPr>
        <p:spPr bwMode="auto">
          <a:xfrm>
            <a:off x="6990369" y="3034255"/>
            <a:ext cx="87350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600" b="1" dirty="0">
                <a:latin typeface="Arial" panose="020B0604020202020204" pitchFamily="34" charset="0"/>
              </a:rPr>
              <a:t>EDM0400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600" dirty="0">
                <a:latin typeface="Arial" panose="020B0604020202020204" pitchFamily="34" charset="0"/>
              </a:rPr>
              <a:t>Educação Especial, Educação de Surdos, Língua Brasileira de Sinais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600" dirty="0">
                <a:latin typeface="Arial" panose="020B0604020202020204" pitchFamily="34" charset="0"/>
              </a:rPr>
              <a:t>(4T)</a:t>
            </a:r>
            <a:endParaRPr lang="pt-BR" altLang="pt-BR" sz="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3" name="AutoShape 105"/>
          <p:cNvSpPr>
            <a:spLocks noChangeArrowheads="1"/>
          </p:cNvSpPr>
          <p:nvPr/>
        </p:nvSpPr>
        <p:spPr bwMode="auto">
          <a:xfrm>
            <a:off x="7896891" y="2187775"/>
            <a:ext cx="847897" cy="749944"/>
          </a:xfrm>
          <a:prstGeom prst="roundRect">
            <a:avLst>
              <a:gd name="adj" fmla="val 16667"/>
            </a:avLst>
          </a:prstGeom>
          <a:noFill/>
          <a:ln w="19050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pt-BR" sz="2400"/>
          </a:p>
        </p:txBody>
      </p:sp>
      <p:sp>
        <p:nvSpPr>
          <p:cNvPr id="214" name="Text Box 372"/>
          <p:cNvSpPr txBox="1">
            <a:spLocks noChangeArrowheads="1"/>
          </p:cNvSpPr>
          <p:nvPr/>
        </p:nvSpPr>
        <p:spPr bwMode="auto">
          <a:xfrm>
            <a:off x="7871431" y="2192941"/>
            <a:ext cx="914977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pt-BR" altLang="pt-BR" sz="600" b="1" dirty="0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600" b="1" dirty="0" smtClean="0">
                <a:latin typeface="Arial" panose="020B0604020202020204" pitchFamily="34" charset="0"/>
              </a:rPr>
              <a:t>PRG0002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600" dirty="0" smtClean="0">
                <a:latin typeface="Arial" panose="020B0604020202020204" pitchFamily="34" charset="0"/>
              </a:rPr>
              <a:t>Tópicos</a:t>
            </a:r>
            <a:r>
              <a:rPr lang="pt-BR" sz="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600" dirty="0">
                <a:latin typeface="Arial" panose="020B0604020202020204" pitchFamily="34" charset="0"/>
                <a:cs typeface="Arial" panose="020B0604020202020204" pitchFamily="34" charset="0"/>
              </a:rPr>
              <a:t>de Pesquisa nas Ciências </a:t>
            </a:r>
            <a:r>
              <a:rPr lang="pt-BR" sz="600" dirty="0" smtClean="0">
                <a:latin typeface="Arial" panose="020B0604020202020204" pitchFamily="34" charset="0"/>
                <a:cs typeface="Arial" panose="020B0604020202020204" pitchFamily="34" charset="0"/>
              </a:rPr>
              <a:t>Contemporâneas</a:t>
            </a:r>
            <a:r>
              <a:rPr lang="pt-BR" altLang="pt-BR" sz="600" dirty="0" smtClean="0">
                <a:latin typeface="Arial" panose="020B0604020202020204" pitchFamily="34" charset="0"/>
              </a:rPr>
              <a:t> </a:t>
            </a:r>
            <a:endParaRPr lang="pt-BR" altLang="pt-BR" sz="600" dirty="0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600" dirty="0" smtClean="0">
                <a:latin typeface="Arial" panose="020B0604020202020204" pitchFamily="34" charset="0"/>
              </a:rPr>
              <a:t>(1T+2A)</a:t>
            </a:r>
            <a:endParaRPr lang="pt-BR" altLang="pt-BR" sz="600" dirty="0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pt-BR" altLang="pt-BR" sz="600" dirty="0">
              <a:latin typeface="Arial" panose="020B0604020202020204" pitchFamily="34" charset="0"/>
            </a:endParaRPr>
          </a:p>
        </p:txBody>
      </p:sp>
      <p:sp>
        <p:nvSpPr>
          <p:cNvPr id="215" name="Text Box 372"/>
          <p:cNvSpPr txBox="1">
            <a:spLocks noChangeArrowheads="1"/>
          </p:cNvSpPr>
          <p:nvPr/>
        </p:nvSpPr>
        <p:spPr bwMode="auto">
          <a:xfrm>
            <a:off x="7844933" y="3495265"/>
            <a:ext cx="183307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600" b="1" dirty="0">
                <a:latin typeface="Arial" panose="020B0604020202020204" pitchFamily="34" charset="0"/>
              </a:rPr>
              <a:t>QFL1706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600" dirty="0">
                <a:latin typeface="Arial" panose="020B0604020202020204" pitchFamily="34" charset="0"/>
              </a:rPr>
              <a:t>Estágio Supervisionado no Ensino de Química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600" dirty="0" smtClean="0">
                <a:latin typeface="Arial" panose="020B0604020202020204" pitchFamily="34" charset="0"/>
              </a:rPr>
              <a:t>(4T+6A</a:t>
            </a:r>
            <a:r>
              <a:rPr lang="pt-BR" altLang="pt-BR" sz="600" dirty="0">
                <a:latin typeface="Arial" panose="020B0604020202020204" pitchFamily="34" charset="0"/>
              </a:rPr>
              <a:t>) - Anual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pt-BR" altLang="pt-BR" sz="600" dirty="0">
              <a:latin typeface="Arial" panose="020B0604020202020204" pitchFamily="34" charset="0"/>
            </a:endParaRPr>
          </a:p>
        </p:txBody>
      </p:sp>
      <p:sp>
        <p:nvSpPr>
          <p:cNvPr id="276" name="AutoShape 89"/>
          <p:cNvSpPr>
            <a:spLocks noChangeArrowheads="1"/>
          </p:cNvSpPr>
          <p:nvPr/>
        </p:nvSpPr>
        <p:spPr bwMode="auto">
          <a:xfrm>
            <a:off x="2478025" y="660821"/>
            <a:ext cx="702808" cy="501650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sz="2400"/>
          </a:p>
        </p:txBody>
      </p:sp>
      <p:sp>
        <p:nvSpPr>
          <p:cNvPr id="277" name="AutoShape 91"/>
          <p:cNvSpPr>
            <a:spLocks noChangeArrowheads="1"/>
          </p:cNvSpPr>
          <p:nvPr/>
        </p:nvSpPr>
        <p:spPr bwMode="auto">
          <a:xfrm>
            <a:off x="1391747" y="2779312"/>
            <a:ext cx="722701" cy="483154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sz="2400"/>
          </a:p>
        </p:txBody>
      </p:sp>
      <p:sp>
        <p:nvSpPr>
          <p:cNvPr id="278" name="AutoShape 96"/>
          <p:cNvSpPr>
            <a:spLocks noChangeArrowheads="1"/>
          </p:cNvSpPr>
          <p:nvPr/>
        </p:nvSpPr>
        <p:spPr bwMode="auto">
          <a:xfrm>
            <a:off x="3345725" y="1046352"/>
            <a:ext cx="719052" cy="644021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sz="2400"/>
          </a:p>
        </p:txBody>
      </p:sp>
      <p:sp>
        <p:nvSpPr>
          <p:cNvPr id="279" name="AutoShape 97"/>
          <p:cNvSpPr>
            <a:spLocks noChangeArrowheads="1"/>
          </p:cNvSpPr>
          <p:nvPr/>
        </p:nvSpPr>
        <p:spPr bwMode="auto">
          <a:xfrm>
            <a:off x="2471801" y="1608324"/>
            <a:ext cx="708690" cy="380618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sz="2400"/>
          </a:p>
        </p:txBody>
      </p:sp>
      <p:sp>
        <p:nvSpPr>
          <p:cNvPr id="280" name="AutoShape 98"/>
          <p:cNvSpPr>
            <a:spLocks noChangeArrowheads="1"/>
          </p:cNvSpPr>
          <p:nvPr/>
        </p:nvSpPr>
        <p:spPr bwMode="auto">
          <a:xfrm>
            <a:off x="2470876" y="2158528"/>
            <a:ext cx="704850" cy="63176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sz="2400"/>
          </a:p>
        </p:txBody>
      </p:sp>
      <p:sp>
        <p:nvSpPr>
          <p:cNvPr id="281" name="AutoShape 99"/>
          <p:cNvSpPr>
            <a:spLocks noChangeArrowheads="1"/>
          </p:cNvSpPr>
          <p:nvPr/>
        </p:nvSpPr>
        <p:spPr bwMode="auto">
          <a:xfrm>
            <a:off x="4199813" y="2317862"/>
            <a:ext cx="695796" cy="485109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sz="2400"/>
          </a:p>
        </p:txBody>
      </p:sp>
      <p:sp>
        <p:nvSpPr>
          <p:cNvPr id="282" name="AutoShape 100"/>
          <p:cNvSpPr>
            <a:spLocks noChangeArrowheads="1"/>
          </p:cNvSpPr>
          <p:nvPr/>
        </p:nvSpPr>
        <p:spPr bwMode="auto">
          <a:xfrm>
            <a:off x="4200851" y="1861678"/>
            <a:ext cx="707753" cy="376372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sz="2400"/>
          </a:p>
        </p:txBody>
      </p:sp>
      <p:sp>
        <p:nvSpPr>
          <p:cNvPr id="283" name="AutoShape 101"/>
          <p:cNvSpPr>
            <a:spLocks noChangeArrowheads="1"/>
          </p:cNvSpPr>
          <p:nvPr/>
        </p:nvSpPr>
        <p:spPr bwMode="auto">
          <a:xfrm>
            <a:off x="4198937" y="663686"/>
            <a:ext cx="665162" cy="490043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sz="2400"/>
          </a:p>
        </p:txBody>
      </p:sp>
      <p:sp>
        <p:nvSpPr>
          <p:cNvPr id="285" name="Line 182"/>
          <p:cNvSpPr>
            <a:spLocks noChangeShapeType="1"/>
          </p:cNvSpPr>
          <p:nvPr/>
        </p:nvSpPr>
        <p:spPr bwMode="auto">
          <a:xfrm flipV="1">
            <a:off x="2239464" y="2292012"/>
            <a:ext cx="223580" cy="1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86" name="Line 189"/>
          <p:cNvSpPr>
            <a:spLocks noChangeShapeType="1"/>
          </p:cNvSpPr>
          <p:nvPr/>
        </p:nvSpPr>
        <p:spPr bwMode="auto">
          <a:xfrm>
            <a:off x="1206906" y="931251"/>
            <a:ext cx="1264895" cy="177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87" name="Line 190"/>
          <p:cNvSpPr>
            <a:spLocks noChangeShapeType="1"/>
          </p:cNvSpPr>
          <p:nvPr/>
        </p:nvSpPr>
        <p:spPr bwMode="auto">
          <a:xfrm flipV="1">
            <a:off x="1039921" y="3344159"/>
            <a:ext cx="1406016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88" name="Line 196"/>
          <p:cNvSpPr>
            <a:spLocks noChangeShapeType="1"/>
          </p:cNvSpPr>
          <p:nvPr/>
        </p:nvSpPr>
        <p:spPr bwMode="auto">
          <a:xfrm>
            <a:off x="2232897" y="2052271"/>
            <a:ext cx="1959982" cy="231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89" name="Line 200"/>
          <p:cNvSpPr>
            <a:spLocks noChangeShapeType="1"/>
          </p:cNvSpPr>
          <p:nvPr/>
        </p:nvSpPr>
        <p:spPr bwMode="auto">
          <a:xfrm>
            <a:off x="3181601" y="921972"/>
            <a:ext cx="1011278" cy="94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91" name="Line 247"/>
          <p:cNvSpPr>
            <a:spLocks noChangeShapeType="1"/>
          </p:cNvSpPr>
          <p:nvPr/>
        </p:nvSpPr>
        <p:spPr bwMode="auto">
          <a:xfrm>
            <a:off x="2110166" y="3122000"/>
            <a:ext cx="3001788" cy="82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92" name="Line 274"/>
          <p:cNvSpPr>
            <a:spLocks noChangeShapeType="1"/>
          </p:cNvSpPr>
          <p:nvPr/>
        </p:nvSpPr>
        <p:spPr bwMode="auto">
          <a:xfrm flipH="1" flipV="1">
            <a:off x="4541626" y="2802957"/>
            <a:ext cx="0" cy="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93" name="Line 293"/>
          <p:cNvSpPr>
            <a:spLocks noChangeShapeType="1"/>
          </p:cNvSpPr>
          <p:nvPr/>
        </p:nvSpPr>
        <p:spPr bwMode="auto">
          <a:xfrm>
            <a:off x="4586359" y="3786329"/>
            <a:ext cx="4938" cy="121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95" name="Line 327"/>
          <p:cNvSpPr>
            <a:spLocks noChangeShapeType="1"/>
          </p:cNvSpPr>
          <p:nvPr/>
        </p:nvSpPr>
        <p:spPr bwMode="auto">
          <a:xfrm flipV="1">
            <a:off x="2814926" y="3674079"/>
            <a:ext cx="3362" cy="10529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96" name="Line 338"/>
          <p:cNvSpPr>
            <a:spLocks noChangeShapeType="1"/>
          </p:cNvSpPr>
          <p:nvPr/>
        </p:nvSpPr>
        <p:spPr bwMode="auto">
          <a:xfrm flipV="1">
            <a:off x="3195706" y="1768396"/>
            <a:ext cx="1904991" cy="376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97" name="Text Box 118"/>
          <p:cNvSpPr txBox="1">
            <a:spLocks noChangeArrowheads="1"/>
          </p:cNvSpPr>
          <p:nvPr/>
        </p:nvSpPr>
        <p:spPr bwMode="auto">
          <a:xfrm>
            <a:off x="1320310" y="2804711"/>
            <a:ext cx="881062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pt-BR" altLang="pt-BR" sz="600" b="1">
                <a:solidFill>
                  <a:srgbClr val="000000"/>
                </a:solidFill>
                <a:latin typeface="Arial" panose="020B0604020202020204" pitchFamily="34" charset="0"/>
              </a:rPr>
              <a:t>QBQ1151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pt-BR" altLang="pt-BR" sz="600">
                <a:solidFill>
                  <a:srgbClr val="000000"/>
                </a:solidFill>
                <a:latin typeface="Arial" panose="020B0604020202020204" pitchFamily="34" charset="0"/>
              </a:rPr>
              <a:t>Introdução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pt-BR" altLang="pt-BR" sz="600">
                <a:solidFill>
                  <a:srgbClr val="000000"/>
                </a:solidFill>
                <a:latin typeface="Arial" panose="020B0604020202020204" pitchFamily="34" charset="0"/>
              </a:rPr>
              <a:t>à Bioquímica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pt-BR" altLang="pt-BR" sz="600">
                <a:solidFill>
                  <a:srgbClr val="000000"/>
                </a:solidFill>
                <a:latin typeface="Arial" panose="020B0604020202020204" pitchFamily="34" charset="0"/>
              </a:rPr>
              <a:t>(2T)</a:t>
            </a:r>
          </a:p>
        </p:txBody>
      </p:sp>
      <p:sp>
        <p:nvSpPr>
          <p:cNvPr id="298" name="Text Box 13"/>
          <p:cNvSpPr txBox="1">
            <a:spLocks noChangeArrowheads="1"/>
          </p:cNvSpPr>
          <p:nvPr/>
        </p:nvSpPr>
        <p:spPr bwMode="auto">
          <a:xfrm>
            <a:off x="2498991" y="679147"/>
            <a:ext cx="67088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pt-BR" altLang="pt-BR" sz="600" b="1" dirty="0">
                <a:solidFill>
                  <a:srgbClr val="000000"/>
                </a:solidFill>
                <a:latin typeface="Arial" panose="020B0604020202020204" pitchFamily="34" charset="0"/>
              </a:rPr>
              <a:t>QFL1111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pt-BR" altLang="pt-BR" sz="600" dirty="0">
                <a:solidFill>
                  <a:srgbClr val="000000"/>
                </a:solidFill>
                <a:latin typeface="Arial" panose="020B0604020202020204" pitchFamily="34" charset="0"/>
              </a:rPr>
              <a:t>Química Analítica I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pt-BR" altLang="pt-BR" sz="600" dirty="0">
                <a:solidFill>
                  <a:srgbClr val="000000"/>
                </a:solidFill>
                <a:latin typeface="Arial" panose="020B0604020202020204" pitchFamily="34" charset="0"/>
              </a:rPr>
              <a:t>(2T+2L+1A)</a:t>
            </a:r>
          </a:p>
        </p:txBody>
      </p:sp>
      <p:sp>
        <p:nvSpPr>
          <p:cNvPr id="299" name="Text Box 21"/>
          <p:cNvSpPr txBox="1">
            <a:spLocks noChangeArrowheads="1"/>
          </p:cNvSpPr>
          <p:nvPr/>
        </p:nvSpPr>
        <p:spPr bwMode="auto">
          <a:xfrm>
            <a:off x="3311421" y="1047684"/>
            <a:ext cx="784339" cy="64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pt-BR" altLang="pt-BR" sz="600" b="1" dirty="0">
                <a:solidFill>
                  <a:srgbClr val="000000"/>
                </a:solidFill>
                <a:latin typeface="Arial" panose="020B0604020202020204" pitchFamily="34" charset="0"/>
              </a:rPr>
              <a:t>QFL1231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pt-BR" altLang="pt-BR" sz="600" dirty="0">
                <a:solidFill>
                  <a:srgbClr val="000000"/>
                </a:solidFill>
                <a:latin typeface="Arial" panose="020B0604020202020204" pitchFamily="34" charset="0"/>
              </a:rPr>
              <a:t>Química Inorgânica I: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pt-BR" altLang="pt-BR" sz="600" dirty="0">
                <a:solidFill>
                  <a:srgbClr val="000000"/>
                </a:solidFill>
                <a:latin typeface="Arial" panose="020B0604020202020204" pitchFamily="34" charset="0"/>
              </a:rPr>
              <a:t>Química dos Elementos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pt-BR" altLang="pt-BR" sz="600" dirty="0">
                <a:solidFill>
                  <a:srgbClr val="000000"/>
                </a:solidFill>
                <a:latin typeface="Arial" panose="020B0604020202020204" pitchFamily="34" charset="0"/>
              </a:rPr>
              <a:t>(4T+4L+2A)</a:t>
            </a:r>
          </a:p>
        </p:txBody>
      </p:sp>
      <p:sp>
        <p:nvSpPr>
          <p:cNvPr id="300" name="Text Box 18"/>
          <p:cNvSpPr txBox="1">
            <a:spLocks noChangeArrowheads="1"/>
          </p:cNvSpPr>
          <p:nvPr/>
        </p:nvSpPr>
        <p:spPr bwMode="auto">
          <a:xfrm>
            <a:off x="2463488" y="2174404"/>
            <a:ext cx="723887" cy="644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pt-BR" altLang="pt-BR" sz="600" b="1" dirty="0">
                <a:solidFill>
                  <a:srgbClr val="000000"/>
                </a:solidFill>
                <a:latin typeface="Arial" panose="020B0604020202020204" pitchFamily="34" charset="0"/>
              </a:rPr>
              <a:t>QFL1221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pt-BR" altLang="pt-BR" sz="600" dirty="0">
                <a:solidFill>
                  <a:srgbClr val="000000"/>
                </a:solidFill>
                <a:latin typeface="Arial" panose="020B0604020202020204" pitchFamily="34" charset="0"/>
              </a:rPr>
              <a:t>Estrutura e Propriedades de Compostos Orgânicos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pt-BR" altLang="pt-BR" sz="600" dirty="0">
                <a:solidFill>
                  <a:srgbClr val="000000"/>
                </a:solidFill>
                <a:latin typeface="Arial" panose="020B0604020202020204" pitchFamily="34" charset="0"/>
              </a:rPr>
              <a:t>(4T+1A)</a:t>
            </a:r>
          </a:p>
        </p:txBody>
      </p:sp>
      <p:sp>
        <p:nvSpPr>
          <p:cNvPr id="301" name="Text Box 22"/>
          <p:cNvSpPr txBox="1">
            <a:spLocks noChangeArrowheads="1"/>
          </p:cNvSpPr>
          <p:nvPr/>
        </p:nvSpPr>
        <p:spPr bwMode="auto">
          <a:xfrm>
            <a:off x="2435118" y="1619609"/>
            <a:ext cx="76058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pt-BR" altLang="pt-BR" sz="600" b="1" dirty="0">
                <a:solidFill>
                  <a:srgbClr val="000000"/>
                </a:solidFill>
                <a:latin typeface="Arial" panose="020B0604020202020204" pitchFamily="34" charset="0"/>
              </a:rPr>
              <a:t>QFL1241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pt-BR" altLang="pt-BR" sz="600" dirty="0">
                <a:solidFill>
                  <a:srgbClr val="000000"/>
                </a:solidFill>
                <a:latin typeface="Arial" panose="020B0604020202020204" pitchFamily="34" charset="0"/>
              </a:rPr>
              <a:t>Físico-Química  I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pt-BR" altLang="pt-BR" sz="600" dirty="0">
                <a:solidFill>
                  <a:srgbClr val="000000"/>
                </a:solidFill>
                <a:latin typeface="Arial" panose="020B0604020202020204" pitchFamily="34" charset="0"/>
              </a:rPr>
              <a:t>(</a:t>
            </a:r>
            <a:r>
              <a:rPr lang="pt-BR" altLang="pt-BR" sz="600" dirty="0" smtClean="0">
                <a:solidFill>
                  <a:srgbClr val="000000"/>
                </a:solidFill>
                <a:latin typeface="Arial" panose="020B0604020202020204" pitchFamily="34" charset="0"/>
              </a:rPr>
              <a:t>4T+1A</a:t>
            </a:r>
            <a:r>
              <a:rPr lang="pt-BR" altLang="pt-BR" sz="600" dirty="0">
                <a:solidFill>
                  <a:srgbClr val="000000"/>
                </a:solidFill>
                <a:latin typeface="Arial" panose="020B0604020202020204" pitchFamily="34" charset="0"/>
              </a:rPr>
              <a:t>)</a:t>
            </a:r>
          </a:p>
        </p:txBody>
      </p:sp>
      <p:sp>
        <p:nvSpPr>
          <p:cNvPr id="302" name="Text Box 27"/>
          <p:cNvSpPr txBox="1">
            <a:spLocks noChangeArrowheads="1"/>
          </p:cNvSpPr>
          <p:nvPr/>
        </p:nvSpPr>
        <p:spPr bwMode="auto">
          <a:xfrm>
            <a:off x="4164286" y="657623"/>
            <a:ext cx="73342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pt-BR" altLang="pt-BR" sz="600" b="1" dirty="0">
                <a:solidFill>
                  <a:srgbClr val="000000"/>
                </a:solidFill>
                <a:latin typeface="Arial" panose="020B0604020202020204" pitchFamily="34" charset="0"/>
              </a:rPr>
              <a:t>QFL1212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pt-BR" altLang="pt-BR" sz="600" dirty="0">
                <a:solidFill>
                  <a:srgbClr val="000000"/>
                </a:solidFill>
                <a:latin typeface="Arial" panose="020B0604020202020204" pitchFamily="34" charset="0"/>
              </a:rPr>
              <a:t>Química Analítica II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pt-BR" altLang="pt-BR" sz="600" dirty="0">
                <a:solidFill>
                  <a:srgbClr val="000000"/>
                </a:solidFill>
                <a:latin typeface="Arial" panose="020B0604020202020204" pitchFamily="34" charset="0"/>
              </a:rPr>
              <a:t>(4T+4L+2A)</a:t>
            </a:r>
          </a:p>
        </p:txBody>
      </p:sp>
      <p:sp>
        <p:nvSpPr>
          <p:cNvPr id="303" name="Text Box 26"/>
          <p:cNvSpPr txBox="1">
            <a:spLocks noChangeArrowheads="1"/>
          </p:cNvSpPr>
          <p:nvPr/>
        </p:nvSpPr>
        <p:spPr bwMode="auto">
          <a:xfrm>
            <a:off x="4176000" y="2286522"/>
            <a:ext cx="729147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pt-BR" altLang="pt-BR" sz="600" b="1" dirty="0">
                <a:solidFill>
                  <a:srgbClr val="000000"/>
                </a:solidFill>
                <a:latin typeface="Arial" panose="020B0604020202020204" pitchFamily="34" charset="0"/>
              </a:rPr>
              <a:t>QFL1322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pt-BR" altLang="pt-BR" sz="600" dirty="0">
                <a:solidFill>
                  <a:srgbClr val="000000"/>
                </a:solidFill>
                <a:latin typeface="Arial" panose="020B0604020202020204" pitchFamily="34" charset="0"/>
              </a:rPr>
              <a:t>Reatividade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pt-BR" altLang="pt-BR" sz="600" dirty="0">
                <a:solidFill>
                  <a:srgbClr val="000000"/>
                </a:solidFill>
                <a:latin typeface="Arial" panose="020B0604020202020204" pitchFamily="34" charset="0"/>
              </a:rPr>
              <a:t> de Compostos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pt-BR" altLang="pt-BR" sz="600" dirty="0">
                <a:solidFill>
                  <a:srgbClr val="000000"/>
                </a:solidFill>
                <a:latin typeface="Arial" panose="020B0604020202020204" pitchFamily="34" charset="0"/>
              </a:rPr>
              <a:t>Orgânicos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pt-BR" altLang="pt-BR" sz="600" dirty="0">
                <a:solidFill>
                  <a:srgbClr val="000000"/>
                </a:solidFill>
                <a:latin typeface="Arial" panose="020B0604020202020204" pitchFamily="34" charset="0"/>
              </a:rPr>
              <a:t>(4T+1A)</a:t>
            </a:r>
          </a:p>
        </p:txBody>
      </p:sp>
      <p:sp>
        <p:nvSpPr>
          <p:cNvPr id="304" name="Text Box 29"/>
          <p:cNvSpPr txBox="1">
            <a:spLocks noChangeArrowheads="1"/>
          </p:cNvSpPr>
          <p:nvPr/>
        </p:nvSpPr>
        <p:spPr bwMode="auto">
          <a:xfrm>
            <a:off x="4151026" y="1864067"/>
            <a:ext cx="794501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pt-BR" altLang="pt-BR" sz="600" b="1" dirty="0">
                <a:solidFill>
                  <a:srgbClr val="000000"/>
                </a:solidFill>
                <a:latin typeface="Arial" panose="020B0604020202020204" pitchFamily="34" charset="0"/>
              </a:rPr>
              <a:t>QFL1242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pt-BR" altLang="pt-BR" sz="600" dirty="0">
                <a:solidFill>
                  <a:srgbClr val="000000"/>
                </a:solidFill>
                <a:latin typeface="Arial" panose="020B0604020202020204" pitchFamily="34" charset="0"/>
              </a:rPr>
              <a:t>Físico-Química  II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pt-BR" altLang="pt-BR" sz="600" dirty="0">
                <a:solidFill>
                  <a:srgbClr val="000000"/>
                </a:solidFill>
                <a:latin typeface="Arial" panose="020B0604020202020204" pitchFamily="34" charset="0"/>
              </a:rPr>
              <a:t>(</a:t>
            </a:r>
            <a:r>
              <a:rPr lang="pt-BR" altLang="pt-BR" sz="600" dirty="0" smtClean="0">
                <a:solidFill>
                  <a:srgbClr val="000000"/>
                </a:solidFill>
                <a:latin typeface="Arial" panose="020B0604020202020204" pitchFamily="34" charset="0"/>
              </a:rPr>
              <a:t>4T+1A</a:t>
            </a:r>
            <a:r>
              <a:rPr lang="pt-BR" altLang="pt-BR" sz="600" dirty="0">
                <a:solidFill>
                  <a:srgbClr val="000000"/>
                </a:solidFill>
                <a:latin typeface="Arial" panose="020B0604020202020204" pitchFamily="34" charset="0"/>
              </a:rPr>
              <a:t>)</a:t>
            </a:r>
          </a:p>
        </p:txBody>
      </p:sp>
      <p:sp>
        <p:nvSpPr>
          <p:cNvPr id="305" name="Line 145"/>
          <p:cNvSpPr>
            <a:spLocks noChangeShapeType="1"/>
          </p:cNvSpPr>
          <p:nvPr/>
        </p:nvSpPr>
        <p:spPr bwMode="auto">
          <a:xfrm flipH="1">
            <a:off x="1197599" y="877869"/>
            <a:ext cx="1" cy="16049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06" name="AutoShape 7"/>
          <p:cNvSpPr>
            <a:spLocks noChangeArrowheads="1"/>
          </p:cNvSpPr>
          <p:nvPr/>
        </p:nvSpPr>
        <p:spPr bwMode="auto">
          <a:xfrm>
            <a:off x="339298" y="2125066"/>
            <a:ext cx="701988" cy="616213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sz="2400"/>
          </a:p>
        </p:txBody>
      </p:sp>
      <p:sp>
        <p:nvSpPr>
          <p:cNvPr id="307" name="Line 291"/>
          <p:cNvSpPr>
            <a:spLocks noChangeShapeType="1"/>
          </p:cNvSpPr>
          <p:nvPr/>
        </p:nvSpPr>
        <p:spPr bwMode="auto">
          <a:xfrm>
            <a:off x="2286781" y="1765595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08" name="Text Box 10"/>
          <p:cNvSpPr txBox="1">
            <a:spLocks noChangeArrowheads="1"/>
          </p:cNvSpPr>
          <p:nvPr/>
        </p:nvSpPr>
        <p:spPr bwMode="auto">
          <a:xfrm>
            <a:off x="296432" y="2162342"/>
            <a:ext cx="790917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pt-BR" altLang="pt-BR" sz="600" b="1" dirty="0">
                <a:solidFill>
                  <a:srgbClr val="000000"/>
                </a:solidFill>
                <a:latin typeface="Arial" panose="020B0604020202020204" pitchFamily="34" charset="0"/>
              </a:rPr>
              <a:t>QFL1102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pt-BR" altLang="pt-BR" sz="600" dirty="0">
                <a:solidFill>
                  <a:srgbClr val="000000"/>
                </a:solidFill>
                <a:latin typeface="Arial" panose="020B0604020202020204" pitchFamily="34" charset="0"/>
              </a:rPr>
              <a:t>Fundamentos de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pt-BR" altLang="pt-BR" sz="600" dirty="0">
                <a:solidFill>
                  <a:srgbClr val="000000"/>
                </a:solidFill>
                <a:latin typeface="Arial" panose="020B0604020202020204" pitchFamily="34" charset="0"/>
              </a:rPr>
              <a:t>Química Experimental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pt-BR" altLang="pt-BR" sz="600" dirty="0">
                <a:solidFill>
                  <a:srgbClr val="000000"/>
                </a:solidFill>
                <a:latin typeface="Arial" panose="020B0604020202020204" pitchFamily="34" charset="0"/>
              </a:rPr>
              <a:t>(</a:t>
            </a:r>
            <a:r>
              <a:rPr lang="pt-BR" altLang="pt-BR" sz="600" dirty="0" smtClean="0">
                <a:solidFill>
                  <a:srgbClr val="000000"/>
                </a:solidFill>
                <a:latin typeface="Arial" panose="020B0604020202020204" pitchFamily="34" charset="0"/>
              </a:rPr>
              <a:t>2L+1A</a:t>
            </a:r>
            <a:r>
              <a:rPr lang="pt-BR" altLang="pt-BR" sz="600" dirty="0">
                <a:solidFill>
                  <a:srgbClr val="000000"/>
                </a:solidFill>
                <a:latin typeface="Arial" panose="020B0604020202020204" pitchFamily="34" charset="0"/>
              </a:rPr>
              <a:t>)</a:t>
            </a:r>
          </a:p>
        </p:txBody>
      </p:sp>
      <p:sp>
        <p:nvSpPr>
          <p:cNvPr id="309" name="AutoShape 86"/>
          <p:cNvSpPr>
            <a:spLocks noChangeArrowheads="1"/>
          </p:cNvSpPr>
          <p:nvPr/>
        </p:nvSpPr>
        <p:spPr bwMode="auto">
          <a:xfrm>
            <a:off x="340886" y="1445176"/>
            <a:ext cx="717550" cy="576262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sz="2400"/>
          </a:p>
        </p:txBody>
      </p:sp>
      <p:sp>
        <p:nvSpPr>
          <p:cNvPr id="310" name="Text Box 8"/>
          <p:cNvSpPr txBox="1">
            <a:spLocks noChangeArrowheads="1"/>
          </p:cNvSpPr>
          <p:nvPr/>
        </p:nvSpPr>
        <p:spPr bwMode="auto">
          <a:xfrm>
            <a:off x="339298" y="1468342"/>
            <a:ext cx="719138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pt-BR" altLang="pt-BR" sz="6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QFL2101</a:t>
            </a:r>
            <a:endParaRPr lang="pt-BR" altLang="pt-BR" sz="600" b="1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pt-BR" altLang="pt-BR" sz="600" dirty="0" smtClean="0">
                <a:solidFill>
                  <a:srgbClr val="000000"/>
                </a:solidFill>
                <a:latin typeface="Arial" panose="020B0604020202020204" pitchFamily="34" charset="0"/>
              </a:rPr>
              <a:t>Laboratório de Química</a:t>
            </a:r>
            <a:endParaRPr lang="pt-BR" altLang="pt-BR" sz="6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pt-BR" altLang="pt-BR" sz="600" dirty="0">
                <a:solidFill>
                  <a:srgbClr val="000000"/>
                </a:solidFill>
                <a:latin typeface="Arial" panose="020B0604020202020204" pitchFamily="34" charset="0"/>
              </a:rPr>
              <a:t>Geral I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pt-BR" altLang="pt-BR" sz="600" dirty="0">
                <a:solidFill>
                  <a:srgbClr val="000000"/>
                </a:solidFill>
                <a:latin typeface="Arial" panose="020B0604020202020204" pitchFamily="34" charset="0"/>
              </a:rPr>
              <a:t>(</a:t>
            </a:r>
            <a:r>
              <a:rPr lang="pt-BR" altLang="pt-BR" sz="600" dirty="0" smtClean="0">
                <a:solidFill>
                  <a:srgbClr val="000000"/>
                </a:solidFill>
                <a:latin typeface="Arial" panose="020B0604020202020204" pitchFamily="34" charset="0"/>
              </a:rPr>
              <a:t>4L+1A</a:t>
            </a:r>
            <a:r>
              <a:rPr lang="pt-BR" altLang="pt-BR" sz="600" dirty="0">
                <a:solidFill>
                  <a:srgbClr val="000000"/>
                </a:solidFill>
                <a:latin typeface="Arial" panose="020B0604020202020204" pitchFamily="34" charset="0"/>
              </a:rPr>
              <a:t>)</a:t>
            </a:r>
          </a:p>
        </p:txBody>
      </p:sp>
      <p:sp>
        <p:nvSpPr>
          <p:cNvPr id="311" name="AutoShape 86"/>
          <p:cNvSpPr>
            <a:spLocks noChangeArrowheads="1"/>
          </p:cNvSpPr>
          <p:nvPr/>
        </p:nvSpPr>
        <p:spPr bwMode="auto">
          <a:xfrm>
            <a:off x="351622" y="667267"/>
            <a:ext cx="702768" cy="576262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sz="2400"/>
          </a:p>
        </p:txBody>
      </p:sp>
      <p:sp>
        <p:nvSpPr>
          <p:cNvPr id="312" name="Text Box 8"/>
          <p:cNvSpPr txBox="1">
            <a:spLocks noChangeArrowheads="1"/>
          </p:cNvSpPr>
          <p:nvPr/>
        </p:nvSpPr>
        <p:spPr bwMode="auto">
          <a:xfrm>
            <a:off x="350034" y="722829"/>
            <a:ext cx="7191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pt-BR" altLang="pt-BR" sz="600" b="1" dirty="0">
                <a:solidFill>
                  <a:srgbClr val="000000"/>
                </a:solidFill>
                <a:latin typeface="Arial" panose="020B0604020202020204" pitchFamily="34" charset="0"/>
              </a:rPr>
              <a:t>QFL1101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pt-BR" altLang="pt-BR" sz="600" dirty="0">
                <a:solidFill>
                  <a:srgbClr val="000000"/>
                </a:solidFill>
                <a:latin typeface="Arial" panose="020B0604020202020204" pitchFamily="34" charset="0"/>
              </a:rPr>
              <a:t>Química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pt-BR" altLang="pt-BR" sz="600" dirty="0">
                <a:solidFill>
                  <a:srgbClr val="000000"/>
                </a:solidFill>
                <a:latin typeface="Arial" panose="020B0604020202020204" pitchFamily="34" charset="0"/>
              </a:rPr>
              <a:t>Geral I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pt-BR" altLang="pt-BR" sz="600" dirty="0">
                <a:solidFill>
                  <a:srgbClr val="000000"/>
                </a:solidFill>
                <a:latin typeface="Arial" panose="020B0604020202020204" pitchFamily="34" charset="0"/>
              </a:rPr>
              <a:t>(</a:t>
            </a:r>
            <a:r>
              <a:rPr lang="pt-BR" altLang="pt-BR" sz="600" dirty="0" smtClean="0">
                <a:solidFill>
                  <a:srgbClr val="000000"/>
                </a:solidFill>
                <a:latin typeface="Arial" panose="020B0604020202020204" pitchFamily="34" charset="0"/>
              </a:rPr>
              <a:t>6T+2A</a:t>
            </a:r>
            <a:r>
              <a:rPr lang="pt-BR" altLang="pt-BR" sz="600" dirty="0">
                <a:solidFill>
                  <a:srgbClr val="000000"/>
                </a:solidFill>
                <a:latin typeface="Arial" panose="020B0604020202020204" pitchFamily="34" charset="0"/>
              </a:rPr>
              <a:t>)</a:t>
            </a:r>
          </a:p>
        </p:txBody>
      </p:sp>
      <p:sp>
        <p:nvSpPr>
          <p:cNvPr id="313" name="Line 64"/>
          <p:cNvSpPr>
            <a:spLocks noChangeShapeType="1"/>
          </p:cNvSpPr>
          <p:nvPr/>
        </p:nvSpPr>
        <p:spPr bwMode="auto">
          <a:xfrm flipV="1">
            <a:off x="622416" y="1254162"/>
            <a:ext cx="3544" cy="180161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triangle" w="med" len="med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14" name="Line 64"/>
          <p:cNvSpPr>
            <a:spLocks noChangeShapeType="1"/>
          </p:cNvSpPr>
          <p:nvPr/>
        </p:nvSpPr>
        <p:spPr bwMode="auto">
          <a:xfrm flipH="1">
            <a:off x="812374" y="1260992"/>
            <a:ext cx="5316" cy="189958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triangle" w="med" len="med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15" name="Line 116"/>
          <p:cNvSpPr>
            <a:spLocks noChangeShapeType="1"/>
          </p:cNvSpPr>
          <p:nvPr/>
        </p:nvSpPr>
        <p:spPr bwMode="auto">
          <a:xfrm flipV="1">
            <a:off x="1065552" y="1714621"/>
            <a:ext cx="12725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16" name="AutoShape 90"/>
          <p:cNvSpPr>
            <a:spLocks noChangeArrowheads="1"/>
          </p:cNvSpPr>
          <p:nvPr/>
        </p:nvSpPr>
        <p:spPr bwMode="auto">
          <a:xfrm>
            <a:off x="1390467" y="1135759"/>
            <a:ext cx="702195" cy="495300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sz="2400"/>
          </a:p>
        </p:txBody>
      </p:sp>
      <p:sp>
        <p:nvSpPr>
          <p:cNvPr id="317" name="Text Box 14"/>
          <p:cNvSpPr txBox="1">
            <a:spLocks noChangeArrowheads="1"/>
          </p:cNvSpPr>
          <p:nvPr/>
        </p:nvSpPr>
        <p:spPr bwMode="auto">
          <a:xfrm>
            <a:off x="1455186" y="1158238"/>
            <a:ext cx="59094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pt-BR" altLang="pt-BR" sz="600" b="1" dirty="0">
                <a:solidFill>
                  <a:srgbClr val="000000"/>
                </a:solidFill>
                <a:latin typeface="Arial" panose="020B0604020202020204" pitchFamily="34" charset="0"/>
              </a:rPr>
              <a:t>QFL1103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pt-BR" altLang="pt-BR" sz="600" dirty="0">
                <a:solidFill>
                  <a:srgbClr val="000000"/>
                </a:solidFill>
                <a:latin typeface="Arial" panose="020B0604020202020204" pitchFamily="34" charset="0"/>
              </a:rPr>
              <a:t>Química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pt-BR" altLang="pt-BR" sz="600" dirty="0">
                <a:solidFill>
                  <a:srgbClr val="000000"/>
                </a:solidFill>
                <a:latin typeface="Arial" panose="020B0604020202020204" pitchFamily="34" charset="0"/>
              </a:rPr>
              <a:t>Geral II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pt-BR" altLang="pt-BR" sz="600" dirty="0">
                <a:solidFill>
                  <a:srgbClr val="000000"/>
                </a:solidFill>
                <a:latin typeface="Arial" panose="020B0604020202020204" pitchFamily="34" charset="0"/>
              </a:rPr>
              <a:t>(</a:t>
            </a:r>
            <a:r>
              <a:rPr lang="pt-BR" altLang="pt-BR" sz="600" dirty="0" smtClean="0">
                <a:solidFill>
                  <a:srgbClr val="000000"/>
                </a:solidFill>
                <a:latin typeface="Arial" panose="020B0604020202020204" pitchFamily="34" charset="0"/>
              </a:rPr>
              <a:t>6T+2A</a:t>
            </a:r>
            <a:r>
              <a:rPr lang="pt-BR" altLang="pt-BR" sz="600" dirty="0">
                <a:solidFill>
                  <a:srgbClr val="000000"/>
                </a:solidFill>
                <a:latin typeface="Arial" panose="020B0604020202020204" pitchFamily="34" charset="0"/>
              </a:rPr>
              <a:t>) </a:t>
            </a:r>
          </a:p>
        </p:txBody>
      </p:sp>
      <p:sp>
        <p:nvSpPr>
          <p:cNvPr id="318" name="AutoShape 90"/>
          <p:cNvSpPr>
            <a:spLocks noChangeArrowheads="1"/>
          </p:cNvSpPr>
          <p:nvPr/>
        </p:nvSpPr>
        <p:spPr bwMode="auto">
          <a:xfrm>
            <a:off x="1386101" y="1853988"/>
            <a:ext cx="719137" cy="597319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sz="2400"/>
          </a:p>
        </p:txBody>
      </p:sp>
      <p:sp>
        <p:nvSpPr>
          <p:cNvPr id="319" name="Text Box 14"/>
          <p:cNvSpPr txBox="1">
            <a:spLocks noChangeArrowheads="1"/>
          </p:cNvSpPr>
          <p:nvPr/>
        </p:nvSpPr>
        <p:spPr bwMode="auto">
          <a:xfrm>
            <a:off x="1325776" y="1876214"/>
            <a:ext cx="831850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pt-BR" altLang="pt-BR" sz="6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QFL2103</a:t>
            </a:r>
            <a:endParaRPr lang="pt-BR" altLang="pt-BR" sz="600" b="1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pt-BR" altLang="pt-BR" sz="600" dirty="0" smtClean="0">
                <a:solidFill>
                  <a:srgbClr val="000000"/>
                </a:solidFill>
                <a:latin typeface="Arial" panose="020B0604020202020204" pitchFamily="34" charset="0"/>
              </a:rPr>
              <a:t>Laboratório de Química </a:t>
            </a:r>
            <a:endParaRPr lang="pt-BR" altLang="pt-BR" sz="6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pt-BR" altLang="pt-BR" sz="600" dirty="0">
                <a:solidFill>
                  <a:srgbClr val="000000"/>
                </a:solidFill>
                <a:latin typeface="Arial" panose="020B0604020202020204" pitchFamily="34" charset="0"/>
              </a:rPr>
              <a:t>Geral II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pt-BR" altLang="pt-BR" sz="600" dirty="0" smtClean="0">
                <a:solidFill>
                  <a:srgbClr val="000000"/>
                </a:solidFill>
                <a:latin typeface="Arial" panose="020B0604020202020204" pitchFamily="34" charset="0"/>
              </a:rPr>
              <a:t>(4L+1A</a:t>
            </a:r>
            <a:r>
              <a:rPr lang="pt-BR" altLang="pt-BR" sz="600" dirty="0">
                <a:solidFill>
                  <a:srgbClr val="000000"/>
                </a:solidFill>
                <a:latin typeface="Arial" panose="020B0604020202020204" pitchFamily="34" charset="0"/>
              </a:rPr>
              <a:t>) </a:t>
            </a:r>
          </a:p>
        </p:txBody>
      </p:sp>
      <p:sp>
        <p:nvSpPr>
          <p:cNvPr id="320" name="Line 64"/>
          <p:cNvSpPr>
            <a:spLocks noChangeShapeType="1"/>
          </p:cNvSpPr>
          <p:nvPr/>
        </p:nvSpPr>
        <p:spPr bwMode="auto">
          <a:xfrm flipH="1" flipV="1">
            <a:off x="1652333" y="1636880"/>
            <a:ext cx="1236" cy="212345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triangle" w="med" len="med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21" name="Line 64"/>
          <p:cNvSpPr>
            <a:spLocks noChangeShapeType="1"/>
          </p:cNvSpPr>
          <p:nvPr/>
        </p:nvSpPr>
        <p:spPr bwMode="auto">
          <a:xfrm flipH="1">
            <a:off x="1832046" y="1642172"/>
            <a:ext cx="0" cy="200704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triangle" w="med" len="med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22" name="Line 46"/>
          <p:cNvSpPr>
            <a:spLocks noChangeShapeType="1"/>
          </p:cNvSpPr>
          <p:nvPr/>
        </p:nvSpPr>
        <p:spPr bwMode="auto">
          <a:xfrm flipV="1">
            <a:off x="1207920" y="1362549"/>
            <a:ext cx="177192" cy="471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23" name="Line 46"/>
          <p:cNvSpPr>
            <a:spLocks noChangeShapeType="1"/>
          </p:cNvSpPr>
          <p:nvPr/>
        </p:nvSpPr>
        <p:spPr bwMode="auto">
          <a:xfrm>
            <a:off x="1207212" y="2108236"/>
            <a:ext cx="170634" cy="4989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24" name="Line 116"/>
          <p:cNvSpPr>
            <a:spLocks noChangeShapeType="1"/>
          </p:cNvSpPr>
          <p:nvPr/>
        </p:nvSpPr>
        <p:spPr bwMode="auto">
          <a:xfrm>
            <a:off x="1048234" y="2482780"/>
            <a:ext cx="144576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25" name="Line 116"/>
          <p:cNvSpPr>
            <a:spLocks noChangeShapeType="1"/>
          </p:cNvSpPr>
          <p:nvPr/>
        </p:nvSpPr>
        <p:spPr bwMode="auto">
          <a:xfrm>
            <a:off x="1056548" y="877867"/>
            <a:ext cx="14407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26" name="Line 145"/>
          <p:cNvSpPr>
            <a:spLocks noChangeShapeType="1"/>
          </p:cNvSpPr>
          <p:nvPr/>
        </p:nvSpPr>
        <p:spPr bwMode="auto">
          <a:xfrm>
            <a:off x="2233838" y="1318710"/>
            <a:ext cx="3915" cy="1056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27" name="Line 116"/>
          <p:cNvSpPr>
            <a:spLocks noChangeShapeType="1"/>
          </p:cNvSpPr>
          <p:nvPr/>
        </p:nvSpPr>
        <p:spPr bwMode="auto">
          <a:xfrm>
            <a:off x="2105237" y="2375531"/>
            <a:ext cx="129839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28" name="Line 46"/>
          <p:cNvSpPr>
            <a:spLocks noChangeShapeType="1"/>
          </p:cNvSpPr>
          <p:nvPr/>
        </p:nvSpPr>
        <p:spPr bwMode="auto">
          <a:xfrm flipV="1">
            <a:off x="2238694" y="1778830"/>
            <a:ext cx="218093" cy="215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29" name="Line 46"/>
          <p:cNvSpPr>
            <a:spLocks noChangeShapeType="1"/>
          </p:cNvSpPr>
          <p:nvPr/>
        </p:nvSpPr>
        <p:spPr bwMode="auto">
          <a:xfrm flipV="1">
            <a:off x="2245725" y="1404047"/>
            <a:ext cx="1100000" cy="292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30" name="Line 116"/>
          <p:cNvSpPr>
            <a:spLocks noChangeShapeType="1"/>
          </p:cNvSpPr>
          <p:nvPr/>
        </p:nvSpPr>
        <p:spPr bwMode="auto">
          <a:xfrm flipV="1">
            <a:off x="2105237" y="1322554"/>
            <a:ext cx="129839" cy="160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31" name="Line 314"/>
          <p:cNvSpPr>
            <a:spLocks noChangeShapeType="1"/>
          </p:cNvSpPr>
          <p:nvPr/>
        </p:nvSpPr>
        <p:spPr bwMode="auto">
          <a:xfrm flipH="1">
            <a:off x="2813259" y="2795284"/>
            <a:ext cx="177" cy="10612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32" name="AutoShape 86"/>
          <p:cNvSpPr>
            <a:spLocks noChangeArrowheads="1"/>
          </p:cNvSpPr>
          <p:nvPr/>
        </p:nvSpPr>
        <p:spPr bwMode="auto">
          <a:xfrm>
            <a:off x="359998" y="4415988"/>
            <a:ext cx="678226" cy="555625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sz="2400"/>
          </a:p>
        </p:txBody>
      </p:sp>
      <p:sp>
        <p:nvSpPr>
          <p:cNvPr id="333" name="Text Box 28"/>
          <p:cNvSpPr txBox="1">
            <a:spLocks noChangeArrowheads="1"/>
          </p:cNvSpPr>
          <p:nvPr/>
        </p:nvSpPr>
        <p:spPr bwMode="auto">
          <a:xfrm>
            <a:off x="283798" y="4468376"/>
            <a:ext cx="808683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pt-BR" altLang="pt-BR" sz="600" b="1" dirty="0">
                <a:solidFill>
                  <a:srgbClr val="000000"/>
                </a:solidFill>
                <a:latin typeface="Arial" panose="020B0604020202020204" pitchFamily="34" charset="0"/>
              </a:rPr>
              <a:t>4310256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pt-BR" altLang="pt-BR" sz="600" dirty="0">
                <a:solidFill>
                  <a:srgbClr val="000000"/>
                </a:solidFill>
                <a:latin typeface="Arial" panose="020B0604020202020204" pitchFamily="34" charset="0"/>
              </a:rPr>
              <a:t>Laboratório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pt-BR" altLang="pt-BR" sz="600" dirty="0">
                <a:solidFill>
                  <a:srgbClr val="000000"/>
                </a:solidFill>
                <a:latin typeface="Arial" panose="020B0604020202020204" pitchFamily="34" charset="0"/>
              </a:rPr>
              <a:t>de Física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pt-BR" altLang="pt-BR" sz="600" dirty="0">
                <a:solidFill>
                  <a:srgbClr val="000000"/>
                </a:solidFill>
                <a:latin typeface="Arial" panose="020B0604020202020204" pitchFamily="34" charset="0"/>
              </a:rPr>
              <a:t> (2L)</a:t>
            </a:r>
          </a:p>
        </p:txBody>
      </p:sp>
      <p:sp>
        <p:nvSpPr>
          <p:cNvPr id="334" name="AutoShape 90"/>
          <p:cNvSpPr>
            <a:spLocks noChangeArrowheads="1"/>
          </p:cNvSpPr>
          <p:nvPr/>
        </p:nvSpPr>
        <p:spPr bwMode="auto">
          <a:xfrm>
            <a:off x="359510" y="3731778"/>
            <a:ext cx="679093" cy="594444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sz="2400"/>
          </a:p>
        </p:txBody>
      </p:sp>
      <p:sp>
        <p:nvSpPr>
          <p:cNvPr id="335" name="Text Box 14"/>
          <p:cNvSpPr txBox="1">
            <a:spLocks noChangeArrowheads="1"/>
          </p:cNvSpPr>
          <p:nvPr/>
        </p:nvSpPr>
        <p:spPr bwMode="auto">
          <a:xfrm>
            <a:off x="353383" y="3746885"/>
            <a:ext cx="695790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pt-BR" altLang="pt-BR" sz="6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4601100      </a:t>
            </a:r>
            <a:r>
              <a:rPr lang="pt-BR" altLang="pt-BR" sz="600" dirty="0" smtClean="0">
                <a:solidFill>
                  <a:srgbClr val="000000"/>
                </a:solidFill>
                <a:latin typeface="Arial" panose="020B0604020202020204" pitchFamily="34" charset="0"/>
              </a:rPr>
              <a:t>Introdução ao Instituto de </a:t>
            </a:r>
            <a:endParaRPr lang="pt-BR" altLang="pt-BR" sz="6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pt-BR" altLang="pt-BR" sz="600" dirty="0" smtClean="0">
                <a:solidFill>
                  <a:srgbClr val="000000"/>
                </a:solidFill>
                <a:latin typeface="Arial" panose="020B0604020202020204" pitchFamily="34" charset="0"/>
              </a:rPr>
              <a:t>Química </a:t>
            </a:r>
            <a:endParaRPr lang="pt-BR" altLang="pt-BR" sz="6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pt-BR" altLang="pt-BR" sz="600" dirty="0" smtClean="0">
                <a:solidFill>
                  <a:srgbClr val="000000"/>
                </a:solidFill>
                <a:latin typeface="Arial" panose="020B0604020202020204" pitchFamily="34" charset="0"/>
              </a:rPr>
              <a:t>(1T) </a:t>
            </a:r>
            <a:endParaRPr lang="pt-BR" altLang="pt-BR" sz="6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336" name="AutoShape 88"/>
          <p:cNvSpPr>
            <a:spLocks noChangeArrowheads="1"/>
          </p:cNvSpPr>
          <p:nvPr/>
        </p:nvSpPr>
        <p:spPr bwMode="auto">
          <a:xfrm>
            <a:off x="1381189" y="3470926"/>
            <a:ext cx="717537" cy="525427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sz="2400"/>
          </a:p>
        </p:txBody>
      </p:sp>
      <p:sp>
        <p:nvSpPr>
          <p:cNvPr id="337" name="Text Box 12"/>
          <p:cNvSpPr txBox="1">
            <a:spLocks noChangeArrowheads="1"/>
          </p:cNvSpPr>
          <p:nvPr/>
        </p:nvSpPr>
        <p:spPr bwMode="auto">
          <a:xfrm>
            <a:off x="1404219" y="3519366"/>
            <a:ext cx="72746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pt-BR" altLang="pt-BR" sz="600" b="1" dirty="0">
                <a:solidFill>
                  <a:srgbClr val="000000"/>
                </a:solidFill>
                <a:latin typeface="Arial" panose="020B0604020202020204" pitchFamily="34" charset="0"/>
              </a:rPr>
              <a:t>MAT2116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pt-BR" altLang="pt-BR" sz="600" dirty="0">
                <a:solidFill>
                  <a:srgbClr val="000000"/>
                </a:solidFill>
                <a:latin typeface="Arial" panose="020B0604020202020204" pitchFamily="34" charset="0"/>
              </a:rPr>
              <a:t>Álgebra Linear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pt-BR" altLang="pt-BR" sz="600" dirty="0">
                <a:solidFill>
                  <a:srgbClr val="000000"/>
                </a:solidFill>
                <a:latin typeface="Arial" panose="020B0604020202020204" pitchFamily="34" charset="0"/>
              </a:rPr>
              <a:t>para Química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pt-BR" altLang="pt-BR" sz="600" dirty="0">
                <a:solidFill>
                  <a:srgbClr val="000000"/>
                </a:solidFill>
                <a:latin typeface="Arial" panose="020B0604020202020204" pitchFamily="34" charset="0"/>
              </a:rPr>
              <a:t>(4T)</a:t>
            </a:r>
          </a:p>
        </p:txBody>
      </p:sp>
      <p:sp>
        <p:nvSpPr>
          <p:cNvPr id="340" name="AutoShape 9"/>
          <p:cNvSpPr>
            <a:spLocks noChangeArrowheads="1"/>
          </p:cNvSpPr>
          <p:nvPr/>
        </p:nvSpPr>
        <p:spPr bwMode="auto">
          <a:xfrm>
            <a:off x="345538" y="3119921"/>
            <a:ext cx="686071" cy="519113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sz="2400"/>
          </a:p>
        </p:txBody>
      </p:sp>
      <p:sp>
        <p:nvSpPr>
          <p:cNvPr id="341" name="Text Box 11"/>
          <p:cNvSpPr txBox="1">
            <a:spLocks noChangeArrowheads="1"/>
          </p:cNvSpPr>
          <p:nvPr/>
        </p:nvSpPr>
        <p:spPr bwMode="auto">
          <a:xfrm>
            <a:off x="384083" y="3151069"/>
            <a:ext cx="647976" cy="4587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pt-BR" altLang="pt-BR" sz="600" b="1" dirty="0">
                <a:solidFill>
                  <a:srgbClr val="000000"/>
                </a:solidFill>
                <a:latin typeface="Arial" panose="020B0604020202020204" pitchFamily="34" charset="0"/>
              </a:rPr>
              <a:t>MAT2110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pt-BR" altLang="pt-BR" sz="600" dirty="0">
                <a:solidFill>
                  <a:srgbClr val="000000"/>
                </a:solidFill>
                <a:latin typeface="Arial" panose="020B0604020202020204" pitchFamily="34" charset="0"/>
              </a:rPr>
              <a:t>Cálculo I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pt-BR" altLang="pt-BR" sz="600" dirty="0">
                <a:solidFill>
                  <a:srgbClr val="000000"/>
                </a:solidFill>
                <a:latin typeface="Arial" panose="020B0604020202020204" pitchFamily="34" charset="0"/>
              </a:rPr>
              <a:t>para Química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pt-BR" altLang="pt-BR" sz="600" dirty="0">
                <a:solidFill>
                  <a:srgbClr val="000000"/>
                </a:solidFill>
                <a:latin typeface="Arial" panose="020B0604020202020204" pitchFamily="34" charset="0"/>
              </a:rPr>
              <a:t>(6T)</a:t>
            </a:r>
          </a:p>
        </p:txBody>
      </p:sp>
      <p:sp>
        <p:nvSpPr>
          <p:cNvPr id="342" name="AutoShape 92"/>
          <p:cNvSpPr>
            <a:spLocks noChangeArrowheads="1"/>
          </p:cNvSpPr>
          <p:nvPr/>
        </p:nvSpPr>
        <p:spPr bwMode="auto">
          <a:xfrm>
            <a:off x="2438600" y="3913768"/>
            <a:ext cx="666374" cy="403487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sz="2400"/>
          </a:p>
        </p:txBody>
      </p:sp>
      <p:sp>
        <p:nvSpPr>
          <p:cNvPr id="343" name="AutoShape 93"/>
          <p:cNvSpPr>
            <a:spLocks noChangeArrowheads="1"/>
          </p:cNvSpPr>
          <p:nvPr/>
        </p:nvSpPr>
        <p:spPr bwMode="auto">
          <a:xfrm>
            <a:off x="2432250" y="3198580"/>
            <a:ext cx="728662" cy="474663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sz="2400"/>
          </a:p>
        </p:txBody>
      </p:sp>
      <p:sp>
        <p:nvSpPr>
          <p:cNvPr id="344" name="AutoShape 94"/>
          <p:cNvSpPr>
            <a:spLocks noChangeArrowheads="1"/>
          </p:cNvSpPr>
          <p:nvPr/>
        </p:nvSpPr>
        <p:spPr bwMode="auto">
          <a:xfrm>
            <a:off x="3383162" y="3196993"/>
            <a:ext cx="668338" cy="506412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sz="2400"/>
          </a:p>
        </p:txBody>
      </p:sp>
      <p:sp>
        <p:nvSpPr>
          <p:cNvPr id="345" name="AutoShape 95"/>
          <p:cNvSpPr>
            <a:spLocks noChangeArrowheads="1"/>
          </p:cNvSpPr>
          <p:nvPr/>
        </p:nvSpPr>
        <p:spPr bwMode="auto">
          <a:xfrm>
            <a:off x="3388808" y="3902563"/>
            <a:ext cx="661194" cy="423949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sz="2400"/>
          </a:p>
        </p:txBody>
      </p:sp>
      <p:sp>
        <p:nvSpPr>
          <p:cNvPr id="346" name="AutoShape 101"/>
          <p:cNvSpPr>
            <a:spLocks noChangeArrowheads="1"/>
          </p:cNvSpPr>
          <p:nvPr/>
        </p:nvSpPr>
        <p:spPr bwMode="auto">
          <a:xfrm>
            <a:off x="4270575" y="3902564"/>
            <a:ext cx="640715" cy="407789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sz="2400"/>
          </a:p>
        </p:txBody>
      </p:sp>
      <p:sp>
        <p:nvSpPr>
          <p:cNvPr id="347" name="Line 176"/>
          <p:cNvSpPr>
            <a:spLocks noChangeShapeType="1"/>
          </p:cNvSpPr>
          <p:nvPr/>
        </p:nvSpPr>
        <p:spPr bwMode="auto">
          <a:xfrm>
            <a:off x="2302911" y="4066104"/>
            <a:ext cx="1381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48" name="Line 198"/>
          <p:cNvSpPr>
            <a:spLocks noChangeShapeType="1"/>
          </p:cNvSpPr>
          <p:nvPr/>
        </p:nvSpPr>
        <p:spPr bwMode="auto">
          <a:xfrm>
            <a:off x="3170437" y="3452580"/>
            <a:ext cx="2079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49" name="Line 199"/>
          <p:cNvSpPr>
            <a:spLocks noChangeShapeType="1"/>
          </p:cNvSpPr>
          <p:nvPr/>
        </p:nvSpPr>
        <p:spPr bwMode="auto">
          <a:xfrm>
            <a:off x="3116265" y="4088367"/>
            <a:ext cx="275398" cy="173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50" name="Line 202"/>
          <p:cNvSpPr>
            <a:spLocks noChangeShapeType="1"/>
          </p:cNvSpPr>
          <p:nvPr/>
        </p:nvSpPr>
        <p:spPr bwMode="auto">
          <a:xfrm flipV="1">
            <a:off x="4050002" y="4088367"/>
            <a:ext cx="2200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51" name="Text Box 17"/>
          <p:cNvSpPr txBox="1">
            <a:spLocks noChangeArrowheads="1"/>
          </p:cNvSpPr>
          <p:nvPr/>
        </p:nvSpPr>
        <p:spPr bwMode="auto">
          <a:xfrm>
            <a:off x="2405272" y="3221437"/>
            <a:ext cx="81597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pt-BR" altLang="pt-BR" sz="600" b="1" dirty="0">
                <a:solidFill>
                  <a:srgbClr val="000000"/>
                </a:solidFill>
                <a:latin typeface="Arial" panose="020B0604020202020204" pitchFamily="34" charset="0"/>
              </a:rPr>
              <a:t>MAT2127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pt-BR" altLang="pt-BR" sz="600" dirty="0">
                <a:solidFill>
                  <a:srgbClr val="000000"/>
                </a:solidFill>
                <a:latin typeface="Arial" panose="020B0604020202020204" pitchFamily="34" charset="0"/>
              </a:rPr>
              <a:t>Cálculo II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pt-BR" altLang="pt-BR" sz="600" dirty="0">
                <a:solidFill>
                  <a:srgbClr val="000000"/>
                </a:solidFill>
                <a:latin typeface="Arial" panose="020B0604020202020204" pitchFamily="34" charset="0"/>
              </a:rPr>
              <a:t>para Química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pt-BR" altLang="pt-BR" sz="600" dirty="0">
                <a:solidFill>
                  <a:srgbClr val="000000"/>
                </a:solidFill>
                <a:latin typeface="Arial" panose="020B0604020202020204" pitchFamily="34" charset="0"/>
              </a:rPr>
              <a:t>(4T)</a:t>
            </a:r>
          </a:p>
        </p:txBody>
      </p:sp>
      <p:sp>
        <p:nvSpPr>
          <p:cNvPr id="352" name="Text Box 16"/>
          <p:cNvSpPr txBox="1">
            <a:spLocks noChangeArrowheads="1"/>
          </p:cNvSpPr>
          <p:nvPr/>
        </p:nvSpPr>
        <p:spPr bwMode="auto">
          <a:xfrm>
            <a:off x="2473536" y="3938708"/>
            <a:ext cx="596501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pt-BR" altLang="pt-BR" sz="600" b="1" dirty="0">
                <a:solidFill>
                  <a:srgbClr val="000000"/>
                </a:solidFill>
                <a:latin typeface="Arial" panose="020B0604020202020204" pitchFamily="34" charset="0"/>
              </a:rPr>
              <a:t>4310145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pt-BR" altLang="pt-BR" sz="600" dirty="0">
                <a:solidFill>
                  <a:srgbClr val="000000"/>
                </a:solidFill>
                <a:latin typeface="Arial" panose="020B0604020202020204" pitchFamily="34" charset="0"/>
              </a:rPr>
              <a:t>Física I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pt-BR" altLang="pt-BR" sz="600" dirty="0">
                <a:solidFill>
                  <a:srgbClr val="000000"/>
                </a:solidFill>
                <a:latin typeface="Arial" panose="020B0604020202020204" pitchFamily="34" charset="0"/>
              </a:rPr>
              <a:t>(4T)</a:t>
            </a:r>
          </a:p>
        </p:txBody>
      </p:sp>
      <p:sp>
        <p:nvSpPr>
          <p:cNvPr id="353" name="Text Box 19"/>
          <p:cNvSpPr txBox="1">
            <a:spLocks noChangeArrowheads="1"/>
          </p:cNvSpPr>
          <p:nvPr/>
        </p:nvSpPr>
        <p:spPr bwMode="auto">
          <a:xfrm>
            <a:off x="3305375" y="3212868"/>
            <a:ext cx="81597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pt-BR" altLang="pt-BR" sz="600" b="1">
                <a:solidFill>
                  <a:srgbClr val="000000"/>
                </a:solidFill>
                <a:latin typeface="Arial" panose="020B0604020202020204" pitchFamily="34" charset="0"/>
              </a:rPr>
              <a:t>MAT2219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pt-BR" altLang="pt-BR" sz="600">
                <a:solidFill>
                  <a:srgbClr val="000000"/>
                </a:solidFill>
                <a:latin typeface="Arial" panose="020B0604020202020204" pitchFamily="34" charset="0"/>
              </a:rPr>
              <a:t>Cálculo III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pt-BR" altLang="pt-BR" sz="600">
                <a:solidFill>
                  <a:srgbClr val="000000"/>
                </a:solidFill>
                <a:latin typeface="Arial" panose="020B0604020202020204" pitchFamily="34" charset="0"/>
              </a:rPr>
              <a:t>para Química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pt-BR" altLang="pt-BR" sz="600">
                <a:solidFill>
                  <a:srgbClr val="000000"/>
                </a:solidFill>
                <a:latin typeface="Arial" panose="020B0604020202020204" pitchFamily="34" charset="0"/>
              </a:rPr>
              <a:t>(4T)</a:t>
            </a:r>
          </a:p>
        </p:txBody>
      </p:sp>
      <p:sp>
        <p:nvSpPr>
          <p:cNvPr id="354" name="Text Box 20"/>
          <p:cNvSpPr txBox="1">
            <a:spLocks noChangeArrowheads="1"/>
          </p:cNvSpPr>
          <p:nvPr/>
        </p:nvSpPr>
        <p:spPr bwMode="auto">
          <a:xfrm>
            <a:off x="3406124" y="3925427"/>
            <a:ext cx="630759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pt-BR" altLang="pt-BR" sz="600" b="1" dirty="0">
                <a:solidFill>
                  <a:srgbClr val="000000"/>
                </a:solidFill>
                <a:latin typeface="Arial" panose="020B0604020202020204" pitchFamily="34" charset="0"/>
              </a:rPr>
              <a:t>4310245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pt-BR" altLang="pt-BR" sz="600" dirty="0">
                <a:solidFill>
                  <a:srgbClr val="000000"/>
                </a:solidFill>
                <a:latin typeface="Arial" panose="020B0604020202020204" pitchFamily="34" charset="0"/>
              </a:rPr>
              <a:t>Física III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pt-BR" altLang="pt-BR" sz="600" dirty="0">
                <a:solidFill>
                  <a:srgbClr val="000000"/>
                </a:solidFill>
                <a:latin typeface="Arial" panose="020B0604020202020204" pitchFamily="34" charset="0"/>
              </a:rPr>
              <a:t>(4T)</a:t>
            </a:r>
          </a:p>
        </p:txBody>
      </p:sp>
      <p:sp>
        <p:nvSpPr>
          <p:cNvPr id="355" name="Text Box 27"/>
          <p:cNvSpPr txBox="1">
            <a:spLocks noChangeArrowheads="1"/>
          </p:cNvSpPr>
          <p:nvPr/>
        </p:nvSpPr>
        <p:spPr bwMode="auto">
          <a:xfrm>
            <a:off x="4278403" y="3935438"/>
            <a:ext cx="63050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pt-BR" altLang="pt-BR" sz="600" b="1" dirty="0">
                <a:solidFill>
                  <a:srgbClr val="000000"/>
                </a:solidFill>
                <a:latin typeface="Arial" panose="020B0604020202020204" pitchFamily="34" charset="0"/>
              </a:rPr>
              <a:t>4310250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pt-BR" altLang="pt-BR" sz="600" dirty="0">
                <a:solidFill>
                  <a:srgbClr val="000000"/>
                </a:solidFill>
                <a:latin typeface="Arial" panose="020B0604020202020204" pitchFamily="34" charset="0"/>
              </a:rPr>
              <a:t>Física IV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pt-BR" altLang="pt-BR" sz="600" dirty="0">
                <a:solidFill>
                  <a:srgbClr val="000000"/>
                </a:solidFill>
                <a:latin typeface="Arial" panose="020B0604020202020204" pitchFamily="34" charset="0"/>
              </a:rPr>
              <a:t>(4T)</a:t>
            </a:r>
          </a:p>
        </p:txBody>
      </p:sp>
      <p:sp>
        <p:nvSpPr>
          <p:cNvPr id="356" name="Line 193"/>
          <p:cNvSpPr>
            <a:spLocks noChangeShapeType="1"/>
          </p:cNvSpPr>
          <p:nvPr/>
        </p:nvSpPr>
        <p:spPr bwMode="auto">
          <a:xfrm flipH="1" flipV="1">
            <a:off x="2301086" y="3343976"/>
            <a:ext cx="1740" cy="72178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57" name="Line 227"/>
          <p:cNvSpPr>
            <a:spLocks noChangeShapeType="1"/>
          </p:cNvSpPr>
          <p:nvPr/>
        </p:nvSpPr>
        <p:spPr bwMode="auto">
          <a:xfrm flipV="1">
            <a:off x="2821572" y="3786328"/>
            <a:ext cx="1769725" cy="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63" name="Line 196"/>
          <p:cNvSpPr>
            <a:spLocks noChangeShapeType="1"/>
          </p:cNvSpPr>
          <p:nvPr/>
        </p:nvSpPr>
        <p:spPr bwMode="auto">
          <a:xfrm flipV="1">
            <a:off x="5486402" y="4277100"/>
            <a:ext cx="0" cy="61119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46273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ChangeArrowheads="1"/>
          </p:cNvSpPr>
          <p:nvPr/>
        </p:nvSpPr>
        <p:spPr bwMode="auto">
          <a:xfrm>
            <a:off x="311150" y="69850"/>
            <a:ext cx="9037638" cy="60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pt-BR" altLang="pt-BR" sz="1000">
                <a:solidFill>
                  <a:schemeClr val="tx2"/>
                </a:solidFill>
                <a:latin typeface="Calibri" panose="020F0502020204030204" pitchFamily="34" charset="0"/>
              </a:rPr>
              <a:t>Para a conclusão do curso de </a:t>
            </a:r>
            <a:r>
              <a:rPr lang="pt-BR" altLang="pt-BR" sz="1000" b="1">
                <a:solidFill>
                  <a:schemeClr val="tx2"/>
                </a:solidFill>
                <a:latin typeface="Calibri" panose="020F0502020204030204" pitchFamily="34" charset="0"/>
              </a:rPr>
              <a:t>Licenciatura</a:t>
            </a:r>
            <a:r>
              <a:rPr lang="pt-BR" altLang="pt-BR" sz="1000">
                <a:solidFill>
                  <a:schemeClr val="tx2"/>
                </a:solidFill>
                <a:latin typeface="Calibri" panose="020F0502020204030204" pitchFamily="34" charset="0"/>
              </a:rPr>
              <a:t> </a:t>
            </a:r>
            <a:r>
              <a:rPr lang="pt-BR" altLang="pt-BR" sz="1000" b="1">
                <a:solidFill>
                  <a:schemeClr val="tx2"/>
                </a:solidFill>
                <a:latin typeface="Calibri" panose="020F0502020204030204" pitchFamily="34" charset="0"/>
              </a:rPr>
              <a:t>em Química</a:t>
            </a:r>
            <a:r>
              <a:rPr lang="pt-BR" altLang="pt-BR" sz="1000">
                <a:solidFill>
                  <a:schemeClr val="tx2"/>
                </a:solidFill>
                <a:latin typeface="Calibri" panose="020F0502020204030204" pitchFamily="34" charset="0"/>
              </a:rPr>
              <a:t>, o aluno deverá cursar todas as disciplinas constantes no fluxograma e complementar sua formação com </a:t>
            </a:r>
            <a:r>
              <a:rPr lang="pt-BR" altLang="pt-BR" sz="1000" b="1">
                <a:solidFill>
                  <a:schemeClr val="tx2"/>
                </a:solidFill>
                <a:latin typeface="Calibri" panose="020F0502020204030204" pitchFamily="34" charset="0"/>
              </a:rPr>
              <a:t>08 </a:t>
            </a:r>
            <a:r>
              <a:rPr lang="pt-BR" altLang="pt-BR" sz="1000">
                <a:solidFill>
                  <a:schemeClr val="tx2"/>
                </a:solidFill>
                <a:latin typeface="Calibri" panose="020F0502020204030204" pitchFamily="34" charset="0"/>
              </a:rPr>
              <a:t>créditos em disciplinas optativas livres e </a:t>
            </a:r>
            <a:r>
              <a:rPr lang="pt-BR" altLang="pt-BR" sz="1000" b="1">
                <a:solidFill>
                  <a:schemeClr val="tx2"/>
                </a:solidFill>
                <a:latin typeface="Calibri" panose="020F0502020204030204" pitchFamily="34" charset="0"/>
              </a:rPr>
              <a:t>04</a:t>
            </a:r>
            <a:r>
              <a:rPr lang="pt-BR" altLang="pt-BR" sz="1000">
                <a:solidFill>
                  <a:schemeClr val="tx2"/>
                </a:solidFill>
                <a:latin typeface="Calibri" panose="020F0502020204030204" pitchFamily="34" charset="0"/>
              </a:rPr>
              <a:t> créditos em disciplinas optativas eletivas (</a:t>
            </a:r>
            <a:r>
              <a:rPr lang="pt-BR" altLang="pt-BR" sz="1000" b="1">
                <a:solidFill>
                  <a:schemeClr val="tx2"/>
                </a:solidFill>
                <a:latin typeface="Calibri" panose="020F0502020204030204" pitchFamily="34" charset="0"/>
              </a:rPr>
              <a:t>natureza pedagógica</a:t>
            </a:r>
            <a:r>
              <a:rPr lang="pt-BR" altLang="pt-BR" sz="1000">
                <a:solidFill>
                  <a:schemeClr val="tx2"/>
                </a:solidFill>
                <a:latin typeface="Calibri" panose="020F0502020204030204" pitchFamily="34" charset="0"/>
              </a:rPr>
              <a:t>).</a:t>
            </a:r>
          </a:p>
        </p:txBody>
      </p:sp>
      <p:sp>
        <p:nvSpPr>
          <p:cNvPr id="4099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219075" y="666749"/>
            <a:ext cx="9444038" cy="5977351"/>
          </a:xfrm>
          <a:noFill/>
        </p:spPr>
        <p:txBody>
          <a:bodyPr/>
          <a:lstStyle/>
          <a:p>
            <a:pPr>
              <a:buFontTx/>
              <a:buNone/>
            </a:pPr>
            <a:r>
              <a:rPr lang="pt-BR" altLang="pt-BR" sz="1000" b="1" dirty="0" smtClean="0">
                <a:latin typeface="Calibri" panose="020F0502020204030204" pitchFamily="34" charset="0"/>
              </a:rPr>
              <a:t>Disciplinas optativas eletivas:</a:t>
            </a:r>
          </a:p>
          <a:p>
            <a:pPr>
              <a:buFontTx/>
              <a:buNone/>
            </a:pPr>
            <a:endParaRPr lang="pt-BR" altLang="pt-BR" sz="1000" b="1" dirty="0" smtClean="0">
              <a:latin typeface="Calibri" panose="020F0502020204030204" pitchFamily="34" charset="0"/>
            </a:endParaRPr>
          </a:p>
          <a:p>
            <a:pPr>
              <a:buFontTx/>
              <a:buNone/>
            </a:pPr>
            <a:endParaRPr lang="pt-BR" altLang="pt-BR" sz="1000" b="1" dirty="0" smtClean="0">
              <a:latin typeface="Calibri" panose="020F0502020204030204" pitchFamily="34" charset="0"/>
            </a:endParaRPr>
          </a:p>
          <a:p>
            <a:pPr>
              <a:buFontTx/>
              <a:buNone/>
            </a:pPr>
            <a:endParaRPr lang="pt-BR" altLang="pt-BR" sz="1000" b="1" dirty="0" smtClean="0">
              <a:latin typeface="Calibri" panose="020F0502020204030204" pitchFamily="34" charset="0"/>
            </a:endParaRPr>
          </a:p>
          <a:p>
            <a:pPr>
              <a:buFontTx/>
              <a:buNone/>
            </a:pPr>
            <a:endParaRPr lang="pt-BR" altLang="pt-BR" sz="1000" b="1" dirty="0" smtClean="0">
              <a:latin typeface="Calibri" panose="020F0502020204030204" pitchFamily="34" charset="0"/>
            </a:endParaRPr>
          </a:p>
          <a:p>
            <a:pPr>
              <a:buFontTx/>
              <a:buNone/>
            </a:pPr>
            <a:endParaRPr lang="pt-BR" altLang="pt-BR" sz="1000" b="1" dirty="0" smtClean="0">
              <a:latin typeface="Calibri" panose="020F0502020204030204" pitchFamily="34" charset="0"/>
            </a:endParaRPr>
          </a:p>
          <a:p>
            <a:pPr>
              <a:buFontTx/>
              <a:buNone/>
            </a:pPr>
            <a:endParaRPr lang="pt-BR" altLang="pt-BR" sz="1000" b="1" dirty="0" smtClean="0">
              <a:latin typeface="Calibri" panose="020F0502020204030204" pitchFamily="34" charset="0"/>
            </a:endParaRPr>
          </a:p>
          <a:p>
            <a:pPr>
              <a:buFontTx/>
              <a:buNone/>
            </a:pPr>
            <a:endParaRPr lang="pt-BR" altLang="pt-BR" sz="1000" b="1" dirty="0" smtClean="0">
              <a:latin typeface="Calibri" panose="020F0502020204030204" pitchFamily="34" charset="0"/>
            </a:endParaRPr>
          </a:p>
          <a:p>
            <a:pPr>
              <a:buFontTx/>
              <a:buNone/>
            </a:pPr>
            <a:endParaRPr lang="pt-BR" altLang="pt-BR" sz="1000" b="1" dirty="0" smtClean="0">
              <a:latin typeface="Calibri" panose="020F0502020204030204" pitchFamily="34" charset="0"/>
            </a:endParaRPr>
          </a:p>
          <a:p>
            <a:pPr>
              <a:buFontTx/>
              <a:buNone/>
            </a:pPr>
            <a:endParaRPr lang="pt-BR" altLang="pt-BR" sz="1000" b="1" dirty="0" smtClean="0">
              <a:latin typeface="Calibri" panose="020F0502020204030204" pitchFamily="34" charset="0"/>
            </a:endParaRPr>
          </a:p>
          <a:p>
            <a:pPr>
              <a:buFontTx/>
              <a:buNone/>
            </a:pPr>
            <a:endParaRPr lang="pt-BR" altLang="pt-BR" sz="1000" b="1" dirty="0" smtClean="0">
              <a:latin typeface="Calibri" panose="020F0502020204030204" pitchFamily="34" charset="0"/>
            </a:endParaRPr>
          </a:p>
          <a:p>
            <a:pPr>
              <a:buFontTx/>
              <a:buNone/>
            </a:pPr>
            <a:endParaRPr lang="pt-BR" altLang="pt-BR" sz="1000" b="1" dirty="0" smtClean="0">
              <a:latin typeface="Calibri" panose="020F0502020204030204" pitchFamily="34" charset="0"/>
            </a:endParaRPr>
          </a:p>
          <a:p>
            <a:pPr>
              <a:buFontTx/>
              <a:buNone/>
            </a:pPr>
            <a:endParaRPr lang="pt-BR" altLang="pt-BR" sz="1000" b="1" dirty="0" smtClean="0">
              <a:latin typeface="Calibri" panose="020F0502020204030204" pitchFamily="34" charset="0"/>
            </a:endParaRPr>
          </a:p>
          <a:p>
            <a:pPr>
              <a:buFontTx/>
              <a:buNone/>
            </a:pPr>
            <a:endParaRPr lang="pt-BR" altLang="pt-BR" sz="1000" b="1" dirty="0" smtClean="0">
              <a:latin typeface="Calibri" panose="020F0502020204030204" pitchFamily="34" charset="0"/>
            </a:endParaRPr>
          </a:p>
          <a:p>
            <a:pPr>
              <a:buFontTx/>
              <a:buNone/>
            </a:pPr>
            <a:endParaRPr lang="pt-BR" altLang="pt-BR" sz="1000" dirty="0" smtClean="0">
              <a:latin typeface="Calibri" panose="020F0502020204030204" pitchFamily="34" charset="0"/>
            </a:endParaRP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5705964"/>
              </p:ext>
            </p:extLst>
          </p:nvPr>
        </p:nvGraphicFramePr>
        <p:xfrm>
          <a:off x="215986" y="888919"/>
          <a:ext cx="2832100" cy="24384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321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281354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000" u="none" strike="noStrike" dirty="0">
                          <a:effectLst/>
                          <a:latin typeface="Calibri" panose="020F0502020204030204" pitchFamily="34" charset="0"/>
                        </a:rPr>
                        <a:t>EDF0285 Introdução aos Estudos da Educação – Enfoque Filosófico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8" marR="9528" marT="9525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000" u="none" strike="noStrike">
                          <a:effectLst/>
                          <a:latin typeface="Calibri" panose="020F0502020204030204" pitchFamily="34" charset="0"/>
                        </a:rPr>
                        <a:t>EDF0287 Introdução aos Estudos da Educação – Enfoque Histórico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8" marR="9528" marT="9525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000" u="none" strike="noStrike">
                          <a:effectLst/>
                          <a:latin typeface="Calibri" panose="020F0502020204030204" pitchFamily="34" charset="0"/>
                        </a:rPr>
                        <a:t>EDF0289 Introdução aos Estudos da Educação – Enfoque Sociológico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8" marR="9528" marT="9525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000" u="none" strike="noStrike">
                          <a:effectLst/>
                          <a:latin typeface="Calibri" panose="020F0502020204030204" pitchFamily="34" charset="0"/>
                        </a:rPr>
                        <a:t>EDF0290 Teorias do Desenvolvimento, Práticas Escolares e Processos de Subjetivação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8" marR="9528" marT="9525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000" u="none" strike="noStrike" dirty="0">
                          <a:effectLst/>
                          <a:latin typeface="Calibri" panose="020F0502020204030204" pitchFamily="34" charset="0"/>
                        </a:rPr>
                        <a:t>EDF0292 A Psicologia Histórico-cultural e a Compreensão do Fenômeno Educativo.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8" marR="9528" marT="9525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10636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000" u="none" strike="noStrike" dirty="0">
                          <a:effectLst/>
                          <a:latin typeface="Calibri" panose="020F0502020204030204" pitchFamily="34" charset="0"/>
                        </a:rPr>
                        <a:t>EDF0296 Psicologia da Educação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8" marR="9528" marT="9525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74027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000" u="none" strike="noStrike" dirty="0">
                          <a:effectLst/>
                          <a:latin typeface="Calibri" panose="020F0502020204030204" pitchFamily="34" charset="0"/>
                        </a:rPr>
                        <a:t>EDF0298 Psicologia da Educação, desenvolvimento e práticas escolares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8" marR="9528" marT="9525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159004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000" u="none" strike="noStrike" dirty="0">
                          <a:effectLst/>
                          <a:latin typeface="Calibri" panose="020F0502020204030204" pitchFamily="34" charset="0"/>
                        </a:rPr>
                        <a:t>QFL1705 Projetos e Pesquisa no Ensino de Química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8" marR="9528" marT="9525" marB="0"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indent="0" algn="l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00" u="none" strike="noStrike" dirty="0" smtClean="0">
                          <a:effectLst/>
                          <a:latin typeface="Calibri" panose="020F0502020204030204" pitchFamily="34" charset="0"/>
                        </a:rPr>
                        <a:t>QFL4650 Tópicos de História da Química 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8" marR="9528" marT="9525" marB="0" anchor="ctr"/>
                </a:tc>
                <a:extLst>
                  <a:ext uri="{0D108BD9-81ED-4DB2-BD59-A6C34878D82A}">
                    <a16:rowId xmlns:a16="http://schemas.microsoft.com/office/drawing/2014/main" xmlns="" val="1124788183"/>
                  </a:ext>
                </a:extLst>
              </a:tr>
            </a:tbl>
          </a:graphicData>
        </a:graphic>
      </p:graphicFrame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7477325"/>
              </p:ext>
            </p:extLst>
          </p:nvPr>
        </p:nvGraphicFramePr>
        <p:xfrm>
          <a:off x="219075" y="3635869"/>
          <a:ext cx="2832100" cy="27622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321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142509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000" u="none" strike="noStrike" dirty="0">
                          <a:effectLst/>
                          <a:latin typeface="Calibri" panose="020F0502020204030204" pitchFamily="34" charset="0"/>
                        </a:rPr>
                        <a:t>0440620 Geologia Geral;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8" marR="9528" marT="9525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38845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000" u="none" strike="noStrike" dirty="0">
                          <a:effectLst/>
                          <a:latin typeface="Calibri" panose="020F0502020204030204" pitchFamily="34" charset="0"/>
                        </a:rPr>
                        <a:t>4603000 Química e Sociedade 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8" marR="9528" marT="9525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40689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000" u="none" strike="noStrike" dirty="0">
                          <a:effectLst/>
                          <a:latin typeface="Calibri" panose="020F0502020204030204" pitchFamily="34" charset="0"/>
                        </a:rPr>
                        <a:t>4604400 Introdução à Tecnologia ou à Pesquisa Científica I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8" marR="9528" marT="9525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98926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000" u="none" strike="noStrike">
                          <a:effectLst/>
                          <a:latin typeface="Calibri" panose="020F0502020204030204" pitchFamily="34" charset="0"/>
                        </a:rPr>
                        <a:t>4604500 Introdução à Tecnologia ou à Pesquisa Científica II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8" marR="9528" marT="9525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82889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000" u="none" strike="noStrike" dirty="0">
                          <a:effectLst/>
                          <a:latin typeface="Calibri" panose="020F0502020204030204" pitchFamily="34" charset="0"/>
                        </a:rPr>
                        <a:t>4604500 Introdução à Tecnologia ou à Pesquisa Científica II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8" marR="9528" marT="9525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62645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000" u="none" strike="noStrike" dirty="0">
                          <a:effectLst/>
                          <a:latin typeface="Calibri" panose="020F0502020204030204" pitchFamily="34" charset="0"/>
                        </a:rPr>
                        <a:t>AGG0201 Geoquímica de Ambientes Superficiais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8" marR="9528" marT="9525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11736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000" u="none" strike="noStrike">
                          <a:effectLst/>
                          <a:latin typeface="Calibri" panose="020F0502020204030204" pitchFamily="34" charset="0"/>
                        </a:rPr>
                        <a:t>BIE0210 Ecologia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8" marR="9528" marT="9525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000" u="none" strike="noStrike">
                          <a:effectLst/>
                          <a:latin typeface="Calibri" panose="020F0502020204030204" pitchFamily="34" charset="0"/>
                        </a:rPr>
                        <a:t>BMM0124 Microbiologia Básica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8" marR="9528" marT="9525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147807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000" u="none" strike="noStrike" dirty="0">
                          <a:effectLst/>
                          <a:latin typeface="Calibri" panose="020F0502020204030204" pitchFamily="34" charset="0"/>
                        </a:rPr>
                        <a:t>DEF0566 Direito Ambiental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8" marR="9528" marT="9525" marB="0"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indent="0" algn="l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00" u="none" strike="noStrike" dirty="0" smtClean="0">
                          <a:effectLst/>
                          <a:latin typeface="Calibri" panose="020F0502020204030204" pitchFamily="34" charset="0"/>
                        </a:rPr>
                        <a:t>EDF0294 Psicologia da Educação: constituição do sujeito, desenvolvimento e aprendizagem na escola, cultura e sociedade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8" marR="9528" marT="9525" marB="0" anchor="ctr"/>
                </a:tc>
                <a:extLst>
                  <a:ext uri="{0D108BD9-81ED-4DB2-BD59-A6C34878D82A}">
                    <a16:rowId xmlns:a16="http://schemas.microsoft.com/office/drawing/2014/main" xmlns="" val="352413246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000" u="none" strike="noStrike">
                          <a:effectLst/>
                          <a:latin typeface="Calibri" panose="020F0502020204030204" pitchFamily="34" charset="0"/>
                        </a:rPr>
                        <a:t>FBC0220 Toxicologia Ambiental;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8" marR="9528" marT="9525" marB="0" anchor="ctr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000" u="none" strike="noStrike" dirty="0">
                          <a:effectLst/>
                          <a:latin typeface="Calibri" panose="020F0502020204030204" pitchFamily="34" charset="0"/>
                        </a:rPr>
                        <a:t>FLH0640 História das Ciências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8" marR="9528" marT="9525" marB="0" anchor="ctr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0146865"/>
              </p:ext>
            </p:extLst>
          </p:nvPr>
        </p:nvGraphicFramePr>
        <p:xfrm>
          <a:off x="3070977" y="888919"/>
          <a:ext cx="3010137" cy="534291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1013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184554">
                <a:tc>
                  <a:txBody>
                    <a:bodyPr/>
                    <a:lstStyle/>
                    <a:p>
                      <a:pPr marL="0" marR="0" indent="0" algn="l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00" u="none" strike="noStrike" dirty="0" smtClean="0">
                          <a:effectLst/>
                          <a:latin typeface="Calibri" panose="020F0502020204030204" pitchFamily="34" charset="0"/>
                        </a:rPr>
                        <a:t>PME0464 Noções e Desenho Técnico de Instalações Industriais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0" marR="5830" marT="5826" marB="0" anchor="ctr"/>
                </a:tc>
                <a:extLst>
                  <a:ext uri="{0D108BD9-81ED-4DB2-BD59-A6C34878D82A}">
                    <a16:rowId xmlns:a16="http://schemas.microsoft.com/office/drawing/2014/main" xmlns="" val="2466650738"/>
                  </a:ext>
                </a:extLst>
              </a:tr>
              <a:tr h="184554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000" u="none" strike="noStrike" dirty="0">
                          <a:effectLst/>
                          <a:latin typeface="Calibri" panose="020F0502020204030204" pitchFamily="34" charset="0"/>
                        </a:rPr>
                        <a:t>PQI0409 Operações Unitárias da Indústria Química IV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0" marR="5830" marT="5826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000" u="none" strike="noStrike" dirty="0">
                          <a:effectLst/>
                          <a:latin typeface="Calibri" panose="020F0502020204030204" pitchFamily="34" charset="0"/>
                        </a:rPr>
                        <a:t>PQI0410 Operações Unitárias da Indústria Química V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0" marR="5830" marT="5826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58208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000" u="none" strike="noStrike">
                          <a:effectLst/>
                          <a:latin typeface="Calibri" panose="020F0502020204030204" pitchFamily="34" charset="0"/>
                        </a:rPr>
                        <a:t>PRO2303 Princípios de Administração de Empresas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0" marR="5830" marT="5826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06026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000" u="none" strike="noStrike" dirty="0">
                          <a:effectLst/>
                          <a:latin typeface="Calibri" panose="020F0502020204030204" pitchFamily="34" charset="0"/>
                        </a:rPr>
                        <a:t>PRO2304 Princípios de Gestão da Produção e Logística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0" marR="5830" marT="5826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58208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000" u="none" strike="noStrike">
                          <a:effectLst/>
                          <a:latin typeface="Calibri" panose="020F0502020204030204" pitchFamily="34" charset="0"/>
                        </a:rPr>
                        <a:t>QBQ1354 Biologia Molecular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0" marR="5830" marT="5826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58208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000" u="none" strike="noStrike">
                          <a:effectLst/>
                          <a:latin typeface="Calibri" panose="020F0502020204030204" pitchFamily="34" charset="0"/>
                        </a:rPr>
                        <a:t>QBQ1453 Bioquímica Experimental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0" marR="5830" marT="5826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58208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000" u="none" strike="noStrike">
                          <a:effectLst/>
                          <a:latin typeface="Calibri" panose="020F0502020204030204" pitchFamily="34" charset="0"/>
                        </a:rPr>
                        <a:t>QBQ2011 Bioquímica e Biofísica Computacionais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0" marR="5830" marT="5826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158208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000" u="none" strike="noStrike" dirty="0">
                          <a:effectLst/>
                          <a:latin typeface="Calibri" panose="020F0502020204030204" pitchFamily="34" charset="0"/>
                        </a:rPr>
                        <a:t>QBQ2501 Bioquímica Experimental Avançada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0" marR="5830" marT="5826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158208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000" u="none" strike="noStrike">
                          <a:effectLst/>
                          <a:latin typeface="Calibri" panose="020F0502020204030204" pitchFamily="34" charset="0"/>
                        </a:rPr>
                        <a:t>QBQ2502 Enzimologia 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0" marR="5830" marT="5826" marB="0"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158208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000" u="none" strike="noStrike">
                          <a:effectLst/>
                          <a:latin typeface="Calibri" panose="020F0502020204030204" pitchFamily="34" charset="0"/>
                        </a:rPr>
                        <a:t>QBQ2503 Expressão Gênica 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0" marR="5830" marT="5826" marB="0" anchor="ctr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158208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000" u="none" strike="noStrike" dirty="0">
                          <a:effectLst/>
                          <a:latin typeface="Calibri" panose="020F0502020204030204" pitchFamily="34" charset="0"/>
                        </a:rPr>
                        <a:t>QBQ2505 Biologia Estrutural 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0" marR="5830" marT="5826" marB="0" anchor="ctr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158208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000" u="none" strike="noStrike">
                          <a:effectLst/>
                          <a:latin typeface="Calibri" panose="020F0502020204030204" pitchFamily="34" charset="0"/>
                        </a:rPr>
                        <a:t>QBQ2507 Biologia Molecular Computacional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0" marR="5830" marT="5826" marB="0" anchor="ctr"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158208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000" u="none" strike="noStrike" dirty="0">
                          <a:effectLst/>
                          <a:latin typeface="Calibri" panose="020F0502020204030204" pitchFamily="34" charset="0"/>
                        </a:rPr>
                        <a:t>QBQ2508 Transporte e Sinalização Celular 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0" marR="5830" marT="5826" marB="0" anchor="ctr"/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158208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000" u="none" strike="noStrike" dirty="0">
                          <a:effectLst/>
                          <a:latin typeface="Calibri" panose="020F0502020204030204" pitchFamily="34" charset="0"/>
                        </a:rPr>
                        <a:t>QBQ2509 </a:t>
                      </a:r>
                      <a:r>
                        <a:rPr lang="pt-BR" sz="1000" u="none" strike="noStrike" smtClean="0">
                          <a:effectLst/>
                          <a:latin typeface="Calibri" panose="020F0502020204030204" pitchFamily="34" charset="0"/>
                        </a:rPr>
                        <a:t>Bioquímica</a:t>
                      </a:r>
                      <a:r>
                        <a:rPr lang="pt-BR" sz="1000" u="none" strike="noStrike" baseline="0" smtClean="0">
                          <a:effectLst/>
                          <a:latin typeface="Calibri" panose="020F0502020204030204" pitchFamily="34" charset="0"/>
                        </a:rPr>
                        <a:t> Redox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0" marR="5830" marT="5826" marB="0" anchor="ctr"/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158208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000" u="none" strike="noStrike">
                          <a:effectLst/>
                          <a:latin typeface="Calibri" panose="020F0502020204030204" pitchFamily="34" charset="0"/>
                        </a:rPr>
                        <a:t>QFL1313 Química Analítica III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0" marR="5830" marT="5826" marB="0" anchor="ctr"/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193701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000" u="none" strike="noStrike" dirty="0">
                          <a:effectLst/>
                          <a:latin typeface="Calibri" panose="020F0502020204030204" pitchFamily="34" charset="0"/>
                        </a:rPr>
                        <a:t>QFL1332 Química Inorgânica II: Química de Coordenação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0" marR="5830" marT="5826" marB="0" anchor="ctr"/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158208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000" u="none" strike="noStrike" dirty="0">
                          <a:effectLst/>
                          <a:latin typeface="Calibri" panose="020F0502020204030204" pitchFamily="34" charset="0"/>
                        </a:rPr>
                        <a:t>QFL1343 Físico-Química III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0" marR="5830" marT="5826" marB="0" anchor="ctr"/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  <a:tr h="310590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000" u="none" strike="noStrike">
                          <a:effectLst/>
                          <a:latin typeface="Calibri" panose="020F0502020204030204" pitchFamily="34" charset="0"/>
                        </a:rPr>
                        <a:t>QFL1345 Fundamentos de Espectroscopia e Métodos Espectroscópicos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0" marR="5830" marT="5826" marB="0" anchor="ctr"/>
                </a:tc>
                <a:extLst>
                  <a:ext uri="{0D108BD9-81ED-4DB2-BD59-A6C34878D82A}">
                    <a16:rowId xmlns:a16="http://schemas.microsoft.com/office/drawing/2014/main" xmlns="" val="10017"/>
                  </a:ext>
                </a:extLst>
              </a:tr>
              <a:tr h="158208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000" u="none" strike="noStrike">
                          <a:effectLst/>
                          <a:latin typeface="Calibri" panose="020F0502020204030204" pitchFamily="34" charset="0"/>
                        </a:rPr>
                        <a:t>QFL1405 Química Experimental Avançada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0" marR="5830" marT="5826" marB="0" anchor="ctr"/>
                </a:tc>
                <a:extLst>
                  <a:ext uri="{0D108BD9-81ED-4DB2-BD59-A6C34878D82A}">
                    <a16:rowId xmlns:a16="http://schemas.microsoft.com/office/drawing/2014/main" xmlns="" val="10018"/>
                  </a:ext>
                </a:extLst>
              </a:tr>
              <a:tr h="158208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000" u="none" strike="noStrike" dirty="0">
                          <a:effectLst/>
                          <a:latin typeface="Calibri" panose="020F0502020204030204" pitchFamily="34" charset="0"/>
                        </a:rPr>
                        <a:t>QFL1501 Desafios Químicos do meio Empresarial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0" marR="5830" marT="5826" marB="0" anchor="ctr"/>
                </a:tc>
                <a:extLst>
                  <a:ext uri="{0D108BD9-81ED-4DB2-BD59-A6C34878D82A}">
                    <a16:rowId xmlns:a16="http://schemas.microsoft.com/office/drawing/2014/main" xmlns="" val="10019"/>
                  </a:ext>
                </a:extLst>
              </a:tr>
              <a:tr h="310590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000" u="none" strike="noStrike">
                          <a:effectLst/>
                          <a:latin typeface="Calibri" panose="020F0502020204030204" pitchFamily="34" charset="0"/>
                        </a:rPr>
                        <a:t>QFL1504 Química Eletroanalítica – Fundamentos e aplicações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0" marR="5830" marT="5826" marB="0" anchor="ctr"/>
                </a:tc>
                <a:extLst>
                  <a:ext uri="{0D108BD9-81ED-4DB2-BD59-A6C34878D82A}">
                    <a16:rowId xmlns:a16="http://schemas.microsoft.com/office/drawing/2014/main" xmlns="" val="10020"/>
                  </a:ext>
                </a:extLst>
              </a:tr>
              <a:tr h="158208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000" u="none" strike="noStrike">
                          <a:effectLst/>
                          <a:latin typeface="Calibri" panose="020F0502020204030204" pitchFamily="34" charset="0"/>
                        </a:rPr>
                        <a:t>QFL1511 Amostragem e Preparação de Amostra 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0" marR="5830" marT="5826" marB="0" anchor="ctr"/>
                </a:tc>
                <a:extLst>
                  <a:ext uri="{0D108BD9-81ED-4DB2-BD59-A6C34878D82A}">
                    <a16:rowId xmlns:a16="http://schemas.microsoft.com/office/drawing/2014/main" xmlns="" val="10021"/>
                  </a:ext>
                </a:extLst>
              </a:tr>
              <a:tr h="158208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000" u="none" strike="noStrike" dirty="0">
                          <a:effectLst/>
                          <a:latin typeface="Calibri" panose="020F0502020204030204" pitchFamily="34" charset="0"/>
                        </a:rPr>
                        <a:t>QFL1512 Instrumentação Analítica 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0" marR="5830" marT="5826" marB="0" anchor="ctr"/>
                </a:tc>
                <a:extLst>
                  <a:ext uri="{0D108BD9-81ED-4DB2-BD59-A6C34878D82A}">
                    <a16:rowId xmlns:a16="http://schemas.microsoft.com/office/drawing/2014/main" xmlns="" val="10022"/>
                  </a:ext>
                </a:extLst>
              </a:tr>
              <a:tr h="158208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000" u="none" strike="noStrike">
                          <a:effectLst/>
                          <a:latin typeface="Calibri" panose="020F0502020204030204" pitchFamily="34" charset="0"/>
                        </a:rPr>
                        <a:t>QFL1513 Eletroquímica e Métodos Eletroanalíticos  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0" marR="5830" marT="5826" marB="0" anchor="ctr"/>
                </a:tc>
                <a:extLst>
                  <a:ext uri="{0D108BD9-81ED-4DB2-BD59-A6C34878D82A}">
                    <a16:rowId xmlns:a16="http://schemas.microsoft.com/office/drawing/2014/main" xmlns="" val="10023"/>
                  </a:ext>
                </a:extLst>
              </a:tr>
              <a:tr h="174554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000" u="none" strike="noStrike" dirty="0">
                          <a:effectLst/>
                          <a:latin typeface="Calibri" panose="020F0502020204030204" pitchFamily="34" charset="0"/>
                        </a:rPr>
                        <a:t>QFL1515 Introdução à Química Quântica Computacional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0" marR="5830" marT="5826" marB="0" anchor="ctr"/>
                </a:tc>
                <a:extLst>
                  <a:ext uri="{0D108BD9-81ED-4DB2-BD59-A6C34878D82A}">
                    <a16:rowId xmlns:a16="http://schemas.microsoft.com/office/drawing/2014/main" xmlns="" val="10024"/>
                  </a:ext>
                </a:extLst>
              </a:tr>
              <a:tr h="310590">
                <a:tc>
                  <a:txBody>
                    <a:bodyPr/>
                    <a:lstStyle/>
                    <a:p>
                      <a:pPr marL="0" marR="0" indent="0" algn="l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00" u="none" strike="noStrike" dirty="0" smtClean="0">
                          <a:effectLst/>
                          <a:latin typeface="Calibri" panose="020F0502020204030204" pitchFamily="34" charset="0"/>
                        </a:rPr>
                        <a:t>QFL1516 Aplicações de Simetria e Teoria de Grupo em Química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0" marR="5830" marT="5826" marB="0" anchor="ctr"/>
                </a:tc>
                <a:extLst>
                  <a:ext uri="{0D108BD9-81ED-4DB2-BD59-A6C34878D82A}">
                    <a16:rowId xmlns:a16="http://schemas.microsoft.com/office/drawing/2014/main" xmlns="" val="781042474"/>
                  </a:ext>
                </a:extLst>
              </a:tr>
              <a:tr h="310590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000" u="none" strike="noStrike" dirty="0">
                          <a:effectLst/>
                          <a:latin typeface="Calibri" panose="020F0502020204030204" pitchFamily="34" charset="0"/>
                        </a:rPr>
                        <a:t>QFL1521 Métodos Espectroscópicos Aplicados à Química Orgânica 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0" marR="5830" marT="5826" marB="0" anchor="ctr"/>
                </a:tc>
                <a:extLst>
                  <a:ext uri="{0D108BD9-81ED-4DB2-BD59-A6C34878D82A}">
                    <a16:rowId xmlns:a16="http://schemas.microsoft.com/office/drawing/2014/main" xmlns="" val="10025"/>
                  </a:ext>
                </a:extLst>
              </a:tr>
            </a:tbl>
          </a:graphicData>
        </a:graphic>
      </p:graphicFrame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2523478"/>
              </p:ext>
            </p:extLst>
          </p:nvPr>
        </p:nvGraphicFramePr>
        <p:xfrm>
          <a:off x="6100830" y="888919"/>
          <a:ext cx="3184489" cy="481259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8448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166557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000" u="none" strike="noStrike" dirty="0">
                          <a:effectLst/>
                          <a:latin typeface="Calibri" panose="020F0502020204030204" pitchFamily="34" charset="0"/>
                        </a:rPr>
                        <a:t>QFL1522 Mecanismos das Reações Orgânicas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0" marR="5830" marT="5826" marB="0" anchor="ctr"/>
                </a:tc>
                <a:extLst>
                  <a:ext uri="{0D108BD9-81ED-4DB2-BD59-A6C34878D82A}">
                    <a16:rowId xmlns:a16="http://schemas.microsoft.com/office/drawing/2014/main" xmlns="" val="846712804"/>
                  </a:ext>
                </a:extLst>
              </a:tr>
              <a:tr h="166557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000" u="none" strike="noStrike" dirty="0">
                          <a:effectLst/>
                          <a:latin typeface="Calibri" panose="020F0502020204030204" pitchFamily="34" charset="0"/>
                        </a:rPr>
                        <a:t>QFL1523 Fundamentos da Química Orgânica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0" marR="5830" marT="5826" marB="0" anchor="ctr"/>
                </a:tc>
                <a:extLst>
                  <a:ext uri="{0D108BD9-81ED-4DB2-BD59-A6C34878D82A}">
                    <a16:rowId xmlns:a16="http://schemas.microsoft.com/office/drawing/2014/main" xmlns="" val="4093128424"/>
                  </a:ext>
                </a:extLst>
              </a:tr>
              <a:tr h="166557">
                <a:tc>
                  <a:txBody>
                    <a:bodyPr/>
                    <a:lstStyle/>
                    <a:p>
                      <a:pPr marL="0" marR="0" indent="0" algn="l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00" u="none" strike="noStrike" dirty="0" smtClean="0">
                          <a:effectLst/>
                          <a:latin typeface="Calibri" panose="020F0502020204030204" pitchFamily="34" charset="0"/>
                        </a:rPr>
                        <a:t>QFL1531 Introdução à Química dos Materiais Inorgânicos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30" marR="8330" marT="8329" marB="0" anchor="ctr"/>
                </a:tc>
                <a:extLst>
                  <a:ext uri="{0D108BD9-81ED-4DB2-BD59-A6C34878D82A}">
                    <a16:rowId xmlns:a16="http://schemas.microsoft.com/office/drawing/2014/main" xmlns="" val="564124227"/>
                  </a:ext>
                </a:extLst>
              </a:tr>
              <a:tr h="166557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000" u="none" strike="noStrike" dirty="0">
                          <a:effectLst/>
                          <a:latin typeface="Calibri" panose="020F0502020204030204" pitchFamily="34" charset="0"/>
                        </a:rPr>
                        <a:t>QFL1541 Cinética e Dinâmica Química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30" marR="8330" marT="8329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66557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000" u="none" strike="noStrike">
                          <a:effectLst/>
                          <a:latin typeface="Calibri" panose="020F0502020204030204" pitchFamily="34" charset="0"/>
                        </a:rPr>
                        <a:t>QFL1542 Espectroscopia Molecular I 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30" marR="8330" marT="8329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66557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000" u="none" strike="noStrike" dirty="0">
                          <a:effectLst/>
                          <a:latin typeface="Calibri" panose="020F0502020204030204" pitchFamily="34" charset="0"/>
                        </a:rPr>
                        <a:t>QFL1543 Química Quântica I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30" marR="8330" marT="8329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66557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000" u="none" strike="noStrike">
                          <a:effectLst/>
                          <a:latin typeface="Calibri" panose="020F0502020204030204" pitchFamily="34" charset="0"/>
                        </a:rPr>
                        <a:t>QFL1544 Eletroquímica Iônica e Eletródica 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30" marR="8330" marT="8329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66557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000" u="none" strike="noStrike">
                          <a:effectLst/>
                          <a:latin typeface="Calibri" panose="020F0502020204030204" pitchFamily="34" charset="0"/>
                        </a:rPr>
                        <a:t>QFL1545 Química de Colóides e Superfícies 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30" marR="8330" marT="8329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66557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000" u="none" strike="noStrike">
                          <a:effectLst/>
                          <a:latin typeface="Calibri" panose="020F0502020204030204" pitchFamily="34" charset="0"/>
                        </a:rPr>
                        <a:t>QFL1546 Mecânica Estatística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30" marR="8330" marT="8329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66557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000" u="none" strike="noStrike" dirty="0">
                          <a:effectLst/>
                          <a:latin typeface="Calibri" panose="020F0502020204030204" pitchFamily="34" charset="0"/>
                        </a:rPr>
                        <a:t>QFL1561 Síntese Química 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30" marR="8330" marT="8329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166557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000" u="none" strike="noStrike">
                          <a:effectLst/>
                          <a:latin typeface="Calibri" panose="020F0502020204030204" pitchFamily="34" charset="0"/>
                        </a:rPr>
                        <a:t>QFL1562 Quimiometria  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30" marR="8330" marT="8329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166557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000" u="none" strike="noStrike">
                          <a:effectLst/>
                          <a:latin typeface="Calibri" panose="020F0502020204030204" pitchFamily="34" charset="0"/>
                        </a:rPr>
                        <a:t>QFL1563 Química do Meio Ambiente 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30" marR="8330" marT="8329" marB="0"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166557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000" u="none" strike="noStrike">
                          <a:effectLst/>
                          <a:latin typeface="Calibri" panose="020F0502020204030204" pitchFamily="34" charset="0"/>
                        </a:rPr>
                        <a:t>QFL1564 Química Orgânica Sintética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30" marR="8330" marT="8329" marB="0" anchor="ctr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13119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000" u="none" strike="noStrike" dirty="0">
                          <a:effectLst/>
                          <a:latin typeface="Calibri" panose="020F0502020204030204" pitchFamily="34" charset="0"/>
                        </a:rPr>
                        <a:t>QFL1566 Introdução à Síntese e Caracterização de Sólidos Inorgânicos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30" marR="8330" marT="8329" marB="0" anchor="ctr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13119">
                <a:tc>
                  <a:txBody>
                    <a:bodyPr/>
                    <a:lstStyle/>
                    <a:p>
                      <a:pPr marL="0" marR="0" indent="0" algn="l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QFL1567 Reatividade de Compostos Orgânicos Multifuncionais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30" marR="8330" marT="8329" marB="0" anchor="ctr"/>
                </a:tc>
                <a:extLst>
                  <a:ext uri="{0D108BD9-81ED-4DB2-BD59-A6C34878D82A}">
                    <a16:rowId xmlns:a16="http://schemas.microsoft.com/office/drawing/2014/main" xmlns="" val="3416121361"/>
                  </a:ext>
                </a:extLst>
              </a:tr>
              <a:tr h="166557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000" u="none" strike="noStrike">
                          <a:effectLst/>
                          <a:latin typeface="Calibri" panose="020F0502020204030204" pitchFamily="34" charset="0"/>
                        </a:rPr>
                        <a:t>QFL1601 Química Ambiental I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30" marR="8330" marT="8329" marB="0" anchor="ctr"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166557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000" u="none" strike="noStrike">
                          <a:effectLst/>
                          <a:latin typeface="Calibri" panose="020F0502020204030204" pitchFamily="34" charset="0"/>
                        </a:rPr>
                        <a:t>QFL1602 Química da Atmosfera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30" marR="8330" marT="8329" marB="0" anchor="ctr"/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166557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000" u="none" strike="noStrike">
                          <a:effectLst/>
                          <a:latin typeface="Calibri" panose="020F0502020204030204" pitchFamily="34" charset="0"/>
                        </a:rPr>
                        <a:t>QFL1603 Química da Águas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30" marR="8330" marT="8329" marB="0" anchor="ctr"/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166557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000" u="none" strike="noStrike" dirty="0">
                          <a:effectLst/>
                          <a:latin typeface="Calibri" panose="020F0502020204030204" pitchFamily="34" charset="0"/>
                        </a:rPr>
                        <a:t>QFL1604 Química Ambiental II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30" marR="8330" marT="8329" marB="0" anchor="ctr"/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166557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000" u="none" strike="noStrike">
                          <a:effectLst/>
                          <a:latin typeface="Calibri" panose="020F0502020204030204" pitchFamily="34" charset="0"/>
                        </a:rPr>
                        <a:t>QFL1605 Química Ambiental Experimental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30" marR="8330" marT="8329" marB="0" anchor="ctr"/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166557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000" u="none" strike="noStrike">
                          <a:effectLst/>
                          <a:latin typeface="Calibri" panose="020F0502020204030204" pitchFamily="34" charset="0"/>
                        </a:rPr>
                        <a:t>QFL1606 Química Ambiental III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30" marR="8330" marT="8329" marB="0" anchor="ctr"/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  <a:tr h="166557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000" u="none" strike="noStrike" dirty="0">
                          <a:effectLst/>
                          <a:latin typeface="Calibri" panose="020F0502020204030204" pitchFamily="34" charset="0"/>
                        </a:rPr>
                        <a:t>QFL2012 Química </a:t>
                      </a:r>
                      <a:r>
                        <a:rPr lang="pt-BR" sz="1000" u="none" strike="noStrike" dirty="0" err="1">
                          <a:effectLst/>
                          <a:latin typeface="Calibri" panose="020F0502020204030204" pitchFamily="34" charset="0"/>
                        </a:rPr>
                        <a:t>Boinorgânica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30" marR="8330" marT="8329" marB="0" anchor="ctr"/>
                </a:tc>
                <a:extLst>
                  <a:ext uri="{0D108BD9-81ED-4DB2-BD59-A6C34878D82A}">
                    <a16:rowId xmlns:a16="http://schemas.microsoft.com/office/drawing/2014/main" xmlns="" val="10017"/>
                  </a:ext>
                </a:extLst>
              </a:tr>
              <a:tr h="166557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000" u="none" strike="noStrike" dirty="0">
                          <a:effectLst/>
                          <a:latin typeface="Calibri" panose="020F0502020204030204" pitchFamily="34" charset="0"/>
                        </a:rPr>
                        <a:t>QFL2345 Mecanismos de Reações Orgânicas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30" marR="8330" marT="8329" marB="0" anchor="ctr"/>
                </a:tc>
                <a:extLst>
                  <a:ext uri="{0D108BD9-81ED-4DB2-BD59-A6C34878D82A}">
                    <a16:rowId xmlns:a16="http://schemas.microsoft.com/office/drawing/2014/main" xmlns="" val="10018"/>
                  </a:ext>
                </a:extLst>
              </a:tr>
              <a:tr h="164937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000" u="none" strike="noStrike" dirty="0">
                          <a:effectLst/>
                          <a:latin typeface="Calibri" panose="020F0502020204030204" pitchFamily="34" charset="0"/>
                        </a:rPr>
                        <a:t>QFL2348 Tópicos Especiais em Química Orgânica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30" marR="8330" marT="8329" marB="0" anchor="ctr"/>
                </a:tc>
                <a:extLst>
                  <a:ext uri="{0D108BD9-81ED-4DB2-BD59-A6C34878D82A}">
                    <a16:rowId xmlns:a16="http://schemas.microsoft.com/office/drawing/2014/main" xmlns="" val="10019"/>
                  </a:ext>
                </a:extLst>
              </a:tr>
              <a:tr h="166557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000" u="none" strike="noStrike">
                          <a:effectLst/>
                          <a:latin typeface="Calibri" panose="020F0502020204030204" pitchFamily="34" charset="0"/>
                        </a:rPr>
                        <a:t>QFL2447 Polímeros, Conceitos Básicos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30" marR="8330" marT="8329" marB="0" anchor="ctr"/>
                </a:tc>
                <a:extLst>
                  <a:ext uri="{0D108BD9-81ED-4DB2-BD59-A6C34878D82A}">
                    <a16:rowId xmlns:a16="http://schemas.microsoft.com/office/drawing/2014/main" xmlns="" val="10020"/>
                  </a:ext>
                </a:extLst>
              </a:tr>
              <a:tr h="166557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000" u="none" strike="noStrike" dirty="0">
                          <a:effectLst/>
                          <a:latin typeface="Calibri" panose="020F0502020204030204" pitchFamily="34" charset="0"/>
                        </a:rPr>
                        <a:t>QFL2640 Interação da Radiação com a Matéria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30" marR="8330" marT="8329" marB="0" anchor="ctr"/>
                </a:tc>
                <a:extLst>
                  <a:ext uri="{0D108BD9-81ED-4DB2-BD59-A6C34878D82A}">
                    <a16:rowId xmlns:a16="http://schemas.microsoft.com/office/drawing/2014/main" xmlns="" val="10021"/>
                  </a:ext>
                </a:extLst>
              </a:tr>
              <a:tr h="190588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000" u="none" strike="noStrike" dirty="0">
                          <a:effectLst/>
                          <a:latin typeface="Calibri" panose="020F0502020204030204" pitchFamily="34" charset="0"/>
                        </a:rPr>
                        <a:t>QFL2642 Aplicações de Computadores em Química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30" marR="8330" marT="8329" marB="0" anchor="ctr"/>
                </a:tc>
                <a:extLst>
                  <a:ext uri="{0D108BD9-81ED-4DB2-BD59-A6C34878D82A}">
                    <a16:rowId xmlns:a16="http://schemas.microsoft.com/office/drawing/2014/main" xmlns="" val="10022"/>
                  </a:ext>
                </a:extLst>
              </a:tr>
            </a:tbl>
          </a:graphicData>
        </a:graphic>
      </p:graphicFrame>
      <p:sp>
        <p:nvSpPr>
          <p:cNvPr id="4264" name="CaixaDeTexto 16"/>
          <p:cNvSpPr txBox="1">
            <a:spLocks noChangeArrowheads="1"/>
          </p:cNvSpPr>
          <p:nvPr/>
        </p:nvSpPr>
        <p:spPr bwMode="auto">
          <a:xfrm>
            <a:off x="6056175" y="5665600"/>
            <a:ext cx="2795588" cy="1014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BR" altLang="pt-BR" sz="1000" b="1" dirty="0">
                <a:latin typeface="Calibri" panose="020F0502020204030204" pitchFamily="34" charset="0"/>
              </a:rPr>
              <a:t>Qualquer disciplina do elenco de disciplinas eletivas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pt-BR" altLang="pt-BR" sz="1000" b="1" dirty="0">
                <a:latin typeface="Calibri" panose="020F0502020204030204" pitchFamily="34" charset="0"/>
              </a:rPr>
              <a:t>Qualquer disciplina de graduação da Universidade de São Paulo (verificar no sistema Júpiter)</a:t>
            </a:r>
          </a:p>
          <a:p>
            <a:pPr>
              <a:spcBef>
                <a:spcPct val="0"/>
              </a:spcBef>
              <a:buFontTx/>
              <a:buNone/>
            </a:pPr>
            <a:endParaRPr lang="pt-BR" altLang="pt-BR" sz="1000" dirty="0">
              <a:latin typeface="Calibri" panose="020F0502020204030204" pitchFamily="34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243334" y="3418463"/>
            <a:ext cx="208649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None/>
            </a:pPr>
            <a:r>
              <a:rPr lang="pt-BR" altLang="pt-BR" sz="1000" b="1" dirty="0">
                <a:latin typeface="Calibri" panose="020F0502020204030204" pitchFamily="34" charset="0"/>
              </a:rPr>
              <a:t>Disciplinas optativas livres: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Estrutura padrão">
  <a:themeElements>
    <a:clrScheme name="Estrutura padrão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trutura padrã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Estrutura padrão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trutura padrão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3970</TotalTime>
  <Words>994</Words>
  <Application>Microsoft Office PowerPoint</Application>
  <PresentationFormat>Papel A4 (210 x 297 mm)</PresentationFormat>
  <Paragraphs>272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3" baseType="lpstr">
      <vt:lpstr>Estrutura padrão</vt:lpstr>
      <vt:lpstr>Apresentação do PowerPoint</vt:lpstr>
      <vt:lpstr>Apresentação do PowerPoint</vt:lpstr>
    </vt:vector>
  </TitlesOfParts>
  <Company>IQ USP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usuario</dc:creator>
  <cp:lastModifiedBy>Usuário do Windows</cp:lastModifiedBy>
  <cp:revision>230</cp:revision>
  <cp:lastPrinted>2020-01-16T21:05:53Z</cp:lastPrinted>
  <dcterms:created xsi:type="dcterms:W3CDTF">2012-06-04T20:02:36Z</dcterms:created>
  <dcterms:modified xsi:type="dcterms:W3CDTF">2021-04-06T19:21:24Z</dcterms:modified>
</cp:coreProperties>
</file>